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7" r:id="rId4"/>
    <p:sldId id="259" r:id="rId5"/>
    <p:sldId id="318" r:id="rId6"/>
    <p:sldId id="319" r:id="rId7"/>
    <p:sldId id="320" r:id="rId8"/>
    <p:sldId id="321" r:id="rId9"/>
    <p:sldId id="322" r:id="rId10"/>
    <p:sldId id="323" r:id="rId11"/>
    <p:sldId id="324" r:id="rId12"/>
    <p:sldId id="325" r:id="rId13"/>
    <p:sldId id="326" r:id="rId14"/>
    <p:sldId id="327"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Lst>
  <p:sldSz cx="18288000" cy="10287000"/>
  <p:notesSz cx="6858000" cy="9144000"/>
  <p:embeddedFontLst>
    <p:embeddedFont>
      <p:font typeface="Angelica" panose="020B0604020202020204" charset="0"/>
      <p:regular r:id="rId74"/>
    </p:embeddedFont>
    <p:embeddedFont>
      <p:font typeface="Arimo" panose="020B0604020202020204" charset="0"/>
      <p:regular r:id="rId75"/>
    </p:embeddedFont>
    <p:embeddedFont>
      <p:font typeface="Arimo Bold" panose="020B0604020202020204" charset="0"/>
      <p:regular r:id="rId76"/>
    </p:embeddedFont>
    <p:embeddedFont>
      <p:font typeface="Calibri" panose="020F0502020204030204" pitchFamily="34" charset="0"/>
      <p:regular r:id="rId77"/>
      <p:bold r:id="rId78"/>
      <p:italic r:id="rId79"/>
      <p:boldItalic r:id="rId80"/>
    </p:embeddedFont>
    <p:embeddedFont>
      <p:font typeface="Helvetica" panose="020B0604020202020204" pitchFamily="34" charset="0"/>
      <p:regular r:id="rId81"/>
      <p:bold r:id="rId82"/>
      <p:italic r:id="rId83"/>
      <p:boldItalic r:id="rId8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03" d="100"/>
          <a:sy n="103" d="100"/>
        </p:scale>
        <p:origin x="50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1.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7.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font" Target="fonts/font10.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folie">
    <p:bg>
      <p:bgPr>
        <a:solidFill>
          <a:srgbClr val="A5192F"/>
        </a:solidFill>
        <a:effectLst/>
      </p:bgPr>
    </p:bg>
    <p:spTree>
      <p:nvGrpSpPr>
        <p:cNvPr id="1" name=""/>
        <p:cNvGrpSpPr/>
        <p:nvPr/>
      </p:nvGrpSpPr>
      <p:grpSpPr>
        <a:xfrm>
          <a:off x="0" y="0"/>
          <a:ext cx="0" cy="0"/>
          <a:chOff x="0" y="0"/>
          <a:chExt cx="0" cy="0"/>
        </a:xfrm>
      </p:grpSpPr>
      <p:pic>
        <p:nvPicPr>
          <p:cNvPr id="8" name="VMI-Keyvisual-Test.jpg" descr="VMI-Keyvisual-Tes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3060702" y="0"/>
            <a:ext cx="15227298" cy="10287000"/>
          </a:xfrm>
          <a:prstGeom prst="rect">
            <a:avLst/>
          </a:prstGeom>
          <a:ln w="12700">
            <a:miter lim="400000"/>
          </a:ln>
        </p:spPr>
      </p:pic>
      <p:pic>
        <p:nvPicPr>
          <p:cNvPr id="10" name="VMI-Logo-Zusatz-Weiss-RGB.png" descr="VMI-Logo-Zusatz-Weiss-RGB.png"/>
          <p:cNvPicPr>
            <a:picLocks noChangeAspect="1"/>
          </p:cNvPicPr>
          <p:nvPr userDrawn="1"/>
        </p:nvPicPr>
        <p:blipFill>
          <a:blip r:embed="rId3" cstate="screen">
            <a:extLst>
              <a:ext uri="{28A0092B-C50C-407E-A947-70E740481C1C}">
                <a14:useLocalDpi xmlns:a14="http://schemas.microsoft.com/office/drawing/2010/main"/>
              </a:ext>
            </a:extLst>
          </a:blip>
          <a:srcRect l="1304"/>
          <a:stretch>
            <a:fillRect/>
          </a:stretch>
        </p:blipFill>
        <p:spPr>
          <a:xfrm>
            <a:off x="89354" y="8813"/>
            <a:ext cx="6385587" cy="2199804"/>
          </a:xfrm>
          <a:prstGeom prst="rect">
            <a:avLst/>
          </a:prstGeom>
          <a:ln w="12700">
            <a:miter lim="400000"/>
          </a:ln>
        </p:spPr>
      </p:pic>
      <p:sp>
        <p:nvSpPr>
          <p:cNvPr id="11" name="Titel 1"/>
          <p:cNvSpPr>
            <a:spLocks noGrp="1"/>
          </p:cNvSpPr>
          <p:nvPr>
            <p:ph type="title"/>
          </p:nvPr>
        </p:nvSpPr>
        <p:spPr>
          <a:xfrm>
            <a:off x="395288" y="4085199"/>
            <a:ext cx="17497425" cy="1302348"/>
          </a:xfrm>
          <a:prstGeom prst="rect">
            <a:avLst/>
          </a:prstGeom>
        </p:spPr>
        <p:txBody>
          <a:bodyPr anchor="b"/>
          <a:lstStyle>
            <a:lvl1pPr>
              <a:lnSpc>
                <a:spcPct val="100000"/>
              </a:lnSpc>
              <a:defRPr sz="6000" b="0" i="0">
                <a:solidFill>
                  <a:schemeClr val="bg1"/>
                </a:solidFill>
                <a:latin typeface="Solanel Light" charset="0"/>
                <a:ea typeface="Solanel Light" charset="0"/>
                <a:cs typeface="Solanel Light" charset="0"/>
              </a:defRPr>
            </a:lvl1pPr>
          </a:lstStyle>
          <a:p>
            <a:r>
              <a:rPr lang="de-DE" dirty="0"/>
              <a:t>Mastertitelformat bearbeiten</a:t>
            </a:r>
          </a:p>
        </p:txBody>
      </p:sp>
      <p:sp>
        <p:nvSpPr>
          <p:cNvPr id="12" name="Linie"/>
          <p:cNvSpPr/>
          <p:nvPr userDrawn="1"/>
        </p:nvSpPr>
        <p:spPr>
          <a:xfrm>
            <a:off x="841838" y="13855851"/>
            <a:ext cx="34977641" cy="3"/>
          </a:xfrm>
          <a:prstGeom prst="line">
            <a:avLst/>
          </a:prstGeom>
          <a:ln w="25400">
            <a:solidFill>
              <a:srgbClr val="FFFFFF"/>
            </a:solidFill>
            <a:miter lim="400000"/>
          </a:ln>
        </p:spPr>
        <p:txBody>
          <a:bodyPr lIns="76200" tIns="76200" rIns="76200" bIns="76200" anchor="ctr"/>
          <a:lstStyle/>
          <a:p>
            <a:pPr defTabSz="685800">
              <a:defRPr sz="1200">
                <a:solidFill>
                  <a:srgbClr val="000000"/>
                </a:solidFill>
                <a:latin typeface="Helvetica"/>
                <a:ea typeface="Helvetica"/>
                <a:cs typeface="Helvetica"/>
                <a:sym typeface="Helvetica"/>
              </a:defRPr>
            </a:pPr>
            <a:endParaRPr sz="1800" dirty="0"/>
          </a:p>
        </p:txBody>
      </p:sp>
      <p:cxnSp>
        <p:nvCxnSpPr>
          <p:cNvPr id="17" name="Gerade Verbindung 16"/>
          <p:cNvCxnSpPr/>
          <p:nvPr userDrawn="1"/>
        </p:nvCxnSpPr>
        <p:spPr>
          <a:xfrm>
            <a:off x="395288" y="5523464"/>
            <a:ext cx="174974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platzhalter 2"/>
          <p:cNvSpPr>
            <a:spLocks noGrp="1"/>
          </p:cNvSpPr>
          <p:nvPr>
            <p:ph type="body" sz="quarter" idx="13"/>
          </p:nvPr>
        </p:nvSpPr>
        <p:spPr>
          <a:xfrm>
            <a:off x="395288" y="5734050"/>
            <a:ext cx="10098882" cy="4162425"/>
          </a:xfrm>
          <a:prstGeom prst="rect">
            <a:avLst/>
          </a:prstGeom>
        </p:spPr>
        <p:txBody>
          <a:bodyPr/>
          <a:lstStyle>
            <a:lvl1pPr marL="0" indent="0">
              <a:lnSpc>
                <a:spcPct val="100000"/>
              </a:lnSpc>
              <a:buNone/>
              <a:defRPr sz="3750" b="0" i="0">
                <a:solidFill>
                  <a:schemeClr val="bg1"/>
                </a:solidFill>
                <a:latin typeface="Solanel Light" charset="0"/>
                <a:ea typeface="Solanel Light" charset="0"/>
                <a:cs typeface="Solanel Light" charset="0"/>
              </a:defRPr>
            </a:lvl1pPr>
            <a:lvl2pPr marL="685800" indent="0">
              <a:buNone/>
              <a:defRPr b="0" i="0">
                <a:solidFill>
                  <a:schemeClr val="bg1"/>
                </a:solidFill>
                <a:latin typeface="Solanel Light" charset="0"/>
                <a:ea typeface="Solanel Light" charset="0"/>
                <a:cs typeface="Solanel Light" charset="0"/>
              </a:defRPr>
            </a:lvl2pPr>
            <a:lvl3pPr marL="1371600" indent="0">
              <a:buNone/>
              <a:defRPr b="0" i="0">
                <a:solidFill>
                  <a:schemeClr val="bg1"/>
                </a:solidFill>
                <a:latin typeface="Solanel Light" charset="0"/>
                <a:ea typeface="Solanel Light" charset="0"/>
                <a:cs typeface="Solanel Light" charset="0"/>
              </a:defRPr>
            </a:lvl3pPr>
            <a:lvl4pPr marL="2057400" indent="0">
              <a:buNone/>
              <a:defRPr b="0" i="0">
                <a:solidFill>
                  <a:schemeClr val="bg1"/>
                </a:solidFill>
                <a:latin typeface="Solanel Light" charset="0"/>
                <a:ea typeface="Solanel Light" charset="0"/>
                <a:cs typeface="Solanel Light" charset="0"/>
              </a:defRPr>
            </a:lvl4pPr>
            <a:lvl5pPr marL="2743200" indent="0">
              <a:buNone/>
              <a:defRPr b="0" i="0">
                <a:solidFill>
                  <a:schemeClr val="bg1"/>
                </a:solidFill>
                <a:latin typeface="Solanel Light" charset="0"/>
                <a:ea typeface="Solanel Light" charset="0"/>
                <a:cs typeface="Solanel Light" charset="0"/>
              </a:defRPr>
            </a:lvl5pPr>
          </a:lstStyle>
          <a:p>
            <a:pPr lvl="0"/>
            <a:r>
              <a:rPr lang="de-DE" dirty="0"/>
              <a:t>Mastertextformat bearbeiten</a:t>
            </a:r>
          </a:p>
        </p:txBody>
      </p:sp>
      <p:sp>
        <p:nvSpPr>
          <p:cNvPr id="5" name="Textplatzhalter 4"/>
          <p:cNvSpPr>
            <a:spLocks noGrp="1"/>
          </p:cNvSpPr>
          <p:nvPr>
            <p:ph type="body" sz="quarter" idx="14"/>
          </p:nvPr>
        </p:nvSpPr>
        <p:spPr>
          <a:xfrm>
            <a:off x="10656095" y="0"/>
            <a:ext cx="7236618" cy="1124262"/>
          </a:xfrm>
          <a:prstGeom prst="rect">
            <a:avLst/>
          </a:prstGeom>
        </p:spPr>
        <p:txBody>
          <a:bodyPr anchor="ctr"/>
          <a:lstStyle>
            <a:lvl1pPr marL="0" indent="0" algn="r">
              <a:lnSpc>
                <a:spcPct val="100000"/>
              </a:lnSpc>
              <a:buNone/>
              <a:defRPr sz="2100" b="0" i="0">
                <a:solidFill>
                  <a:schemeClr val="bg1"/>
                </a:solidFill>
                <a:latin typeface="Solanel Medium" charset="0"/>
                <a:ea typeface="Solanel Medium" charset="0"/>
                <a:cs typeface="Solanel Medium" charset="0"/>
              </a:defRPr>
            </a:lvl1pPr>
            <a:lvl2pPr marL="685800" indent="0" algn="r">
              <a:buNone/>
              <a:defRPr sz="2100" b="0" i="0">
                <a:solidFill>
                  <a:schemeClr val="bg1"/>
                </a:solidFill>
                <a:latin typeface="Solanel Medium" charset="0"/>
                <a:ea typeface="Solanel Medium" charset="0"/>
                <a:cs typeface="Solanel Medium" charset="0"/>
              </a:defRPr>
            </a:lvl2pPr>
            <a:lvl3pPr marL="1371600" indent="0" algn="r">
              <a:buNone/>
              <a:defRPr sz="2100" b="0" i="0">
                <a:solidFill>
                  <a:schemeClr val="bg1"/>
                </a:solidFill>
                <a:latin typeface="Solanel Medium" charset="0"/>
                <a:ea typeface="Solanel Medium" charset="0"/>
                <a:cs typeface="Solanel Medium" charset="0"/>
              </a:defRPr>
            </a:lvl3pPr>
            <a:lvl4pPr marL="2057400" indent="0" algn="r">
              <a:buNone/>
              <a:defRPr sz="2100" b="0" i="0">
                <a:solidFill>
                  <a:schemeClr val="bg1"/>
                </a:solidFill>
                <a:latin typeface="Solanel Medium" charset="0"/>
                <a:ea typeface="Solanel Medium" charset="0"/>
                <a:cs typeface="Solanel Medium" charset="0"/>
              </a:defRPr>
            </a:lvl4pPr>
            <a:lvl5pPr marL="2743200" indent="0" algn="r">
              <a:buNone/>
              <a:defRPr sz="2100" b="0" i="0">
                <a:solidFill>
                  <a:schemeClr val="bg1"/>
                </a:solidFill>
                <a:latin typeface="Solanel Medium" charset="0"/>
                <a:ea typeface="Solanel Medium" charset="0"/>
                <a:cs typeface="Solanel Medium" charset="0"/>
              </a:defRPr>
            </a:lvl5pPr>
          </a:lstStyle>
          <a:p>
            <a:pPr lvl="0"/>
            <a:r>
              <a:rPr lang="de-DE" dirty="0"/>
              <a:t>Mastertextformat bearbeiten</a:t>
            </a:r>
          </a:p>
        </p:txBody>
      </p:sp>
    </p:spTree>
    <p:extLst>
      <p:ext uri="{BB962C8B-B14F-4D97-AF65-F5344CB8AC3E}">
        <p14:creationId xmlns:p14="http://schemas.microsoft.com/office/powerpoint/2010/main" val="30511975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otiz gross">
    <p:spTree>
      <p:nvGrpSpPr>
        <p:cNvPr id="1" name=""/>
        <p:cNvGrpSpPr/>
        <p:nvPr/>
      </p:nvGrpSpPr>
      <p:grpSpPr>
        <a:xfrm>
          <a:off x="0" y="0"/>
          <a:ext cx="0" cy="0"/>
          <a:chOff x="0" y="0"/>
          <a:chExt cx="0" cy="0"/>
        </a:xfrm>
      </p:grpSpPr>
      <p:sp>
        <p:nvSpPr>
          <p:cNvPr id="6" name="Inhaltsplatzhalter 5"/>
          <p:cNvSpPr>
            <a:spLocks noGrp="1"/>
          </p:cNvSpPr>
          <p:nvPr>
            <p:ph sz="quarter" idx="4"/>
          </p:nvPr>
        </p:nvSpPr>
        <p:spPr>
          <a:xfrm>
            <a:off x="395288" y="1441632"/>
            <a:ext cx="17497425" cy="8454843"/>
          </a:xfrm>
          <a:prstGeom prst="rect">
            <a:avLst/>
          </a:prstGeom>
        </p:spPr>
        <p:txBody>
          <a:bodyPr/>
          <a:lstStyle>
            <a:lvl1pPr marL="342900" indent="-342900">
              <a:lnSpc>
                <a:spcPct val="100000"/>
              </a:lnSpc>
              <a:buFont typeface="Symbol" charset="2"/>
              <a:buChar char="-"/>
              <a:defRPr sz="3750" b="0" i="0">
                <a:solidFill>
                  <a:srgbClr val="434342"/>
                </a:solidFill>
                <a:latin typeface="Solanel Light" charset="0"/>
                <a:ea typeface="Solanel Light" charset="0"/>
                <a:cs typeface="Solanel Light" charset="0"/>
              </a:defRPr>
            </a:lvl1pPr>
            <a:lvl2pPr marL="1028700" indent="-342900">
              <a:lnSpc>
                <a:spcPct val="100000"/>
              </a:lnSpc>
              <a:buFont typeface="Symbol" charset="2"/>
              <a:buChar char="-"/>
              <a:defRPr sz="3000" b="0" i="0">
                <a:solidFill>
                  <a:srgbClr val="434342"/>
                </a:solidFill>
                <a:latin typeface="Solanel Light" charset="0"/>
                <a:ea typeface="Solanel Light" charset="0"/>
                <a:cs typeface="Solanel Light" charset="0"/>
              </a:defRPr>
            </a:lvl2pPr>
            <a:lvl3pPr marL="1714500" indent="-342900">
              <a:lnSpc>
                <a:spcPct val="100000"/>
              </a:lnSpc>
              <a:buFont typeface="Symbol" charset="2"/>
              <a:buChar char="-"/>
              <a:defRPr sz="2100" b="0" i="0">
                <a:solidFill>
                  <a:srgbClr val="434342"/>
                </a:solidFill>
                <a:latin typeface="Solanel Light" charset="0"/>
                <a:ea typeface="Solanel Light" charset="0"/>
                <a:cs typeface="Solanel Light" charset="0"/>
              </a:defRPr>
            </a:lvl3pPr>
            <a:lvl4pPr marL="2400300" indent="-342900">
              <a:lnSpc>
                <a:spcPct val="100000"/>
              </a:lnSpc>
              <a:buFont typeface="Symbol" charset="2"/>
              <a:buChar char="-"/>
              <a:defRPr sz="1650" b="0" i="0">
                <a:solidFill>
                  <a:srgbClr val="434342"/>
                </a:solidFill>
                <a:latin typeface="Solanel Light" charset="0"/>
                <a:ea typeface="Solanel Light" charset="0"/>
                <a:cs typeface="Solanel Light" charset="0"/>
              </a:defRPr>
            </a:lvl4pPr>
            <a:lvl5pPr marL="3086100" indent="-342900">
              <a:lnSpc>
                <a:spcPct val="100000"/>
              </a:lnSpc>
              <a:buFont typeface="Symbol" charset="2"/>
              <a:buChar char="-"/>
              <a:defRPr sz="1200" b="0" i="0">
                <a:solidFill>
                  <a:srgbClr val="434342"/>
                </a:solidFill>
                <a:latin typeface="Solanel Light" charset="0"/>
                <a:ea typeface="Solanel Light" charset="0"/>
                <a:cs typeface="Solanel Light"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10" name="Gerade Verbindung 9"/>
          <p:cNvCxnSpPr/>
          <p:nvPr userDrawn="1"/>
        </p:nvCxnSpPr>
        <p:spPr>
          <a:xfrm>
            <a:off x="395288" y="1112103"/>
            <a:ext cx="17497425" cy="0"/>
          </a:xfrm>
          <a:prstGeom prst="line">
            <a:avLst/>
          </a:prstGeom>
          <a:ln w="12700">
            <a:solidFill>
              <a:srgbClr val="A5192F"/>
            </a:solidFill>
          </a:ln>
        </p:spPr>
        <p:style>
          <a:lnRef idx="1">
            <a:schemeClr val="accent1"/>
          </a:lnRef>
          <a:fillRef idx="0">
            <a:schemeClr val="accent1"/>
          </a:fillRef>
          <a:effectRef idx="0">
            <a:schemeClr val="accent1"/>
          </a:effectRef>
          <a:fontRef idx="minor">
            <a:schemeClr val="tx1"/>
          </a:fontRef>
        </p:style>
      </p:cxnSp>
      <p:pic>
        <p:nvPicPr>
          <p:cNvPr id="11" name="VMI-Logo-Rot-RGB.png" descr="VMI-Logo-Rot-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7364" y="233780"/>
            <a:ext cx="952166" cy="729837"/>
          </a:xfrm>
          <a:prstGeom prst="rect">
            <a:avLst/>
          </a:prstGeom>
          <a:ln w="12700">
            <a:miter lim="400000"/>
          </a:ln>
        </p:spPr>
      </p:pic>
      <p:sp>
        <p:nvSpPr>
          <p:cNvPr id="12" name="Textplatzhalter 4"/>
          <p:cNvSpPr>
            <a:spLocks noGrp="1"/>
          </p:cNvSpPr>
          <p:nvPr>
            <p:ph type="body" sz="quarter" idx="18"/>
          </p:nvPr>
        </p:nvSpPr>
        <p:spPr>
          <a:xfrm>
            <a:off x="10656095" y="0"/>
            <a:ext cx="7236618" cy="1124262"/>
          </a:xfrm>
          <a:prstGeom prst="rect">
            <a:avLst/>
          </a:prstGeom>
        </p:spPr>
        <p:txBody>
          <a:bodyPr anchor="ctr"/>
          <a:lstStyle>
            <a:lvl1pPr marL="0" indent="0" algn="r">
              <a:lnSpc>
                <a:spcPct val="100000"/>
              </a:lnSpc>
              <a:buNone/>
              <a:defRPr sz="2700" b="0" i="0">
                <a:solidFill>
                  <a:srgbClr val="434342"/>
                </a:solidFill>
                <a:latin typeface="Solanel Medium" charset="0"/>
                <a:ea typeface="Solanel Medium" charset="0"/>
                <a:cs typeface="Solanel Medium" charset="0"/>
              </a:defRPr>
            </a:lvl1pPr>
            <a:lvl2pPr marL="685800" indent="0" algn="r">
              <a:buNone/>
              <a:defRPr sz="2100" b="0" i="0">
                <a:solidFill>
                  <a:schemeClr val="bg1"/>
                </a:solidFill>
                <a:latin typeface="Solanel Medium" charset="0"/>
                <a:ea typeface="Solanel Medium" charset="0"/>
                <a:cs typeface="Solanel Medium" charset="0"/>
              </a:defRPr>
            </a:lvl2pPr>
            <a:lvl3pPr marL="1371600" indent="0" algn="r">
              <a:buNone/>
              <a:defRPr sz="2100" b="0" i="0">
                <a:solidFill>
                  <a:schemeClr val="bg1"/>
                </a:solidFill>
                <a:latin typeface="Solanel Medium" charset="0"/>
                <a:ea typeface="Solanel Medium" charset="0"/>
                <a:cs typeface="Solanel Medium" charset="0"/>
              </a:defRPr>
            </a:lvl3pPr>
            <a:lvl4pPr marL="2057400" indent="0" algn="r">
              <a:buNone/>
              <a:defRPr sz="2100" b="0" i="0">
                <a:solidFill>
                  <a:schemeClr val="bg1"/>
                </a:solidFill>
                <a:latin typeface="Solanel Medium" charset="0"/>
                <a:ea typeface="Solanel Medium" charset="0"/>
                <a:cs typeface="Solanel Medium" charset="0"/>
              </a:defRPr>
            </a:lvl4pPr>
            <a:lvl5pPr marL="2743200" indent="0" algn="r">
              <a:buNone/>
              <a:defRPr sz="2100" b="0" i="0">
                <a:solidFill>
                  <a:schemeClr val="bg1"/>
                </a:solidFill>
                <a:latin typeface="Solanel Medium" charset="0"/>
                <a:ea typeface="Solanel Medium" charset="0"/>
                <a:cs typeface="Solanel Medium" charset="0"/>
              </a:defRPr>
            </a:lvl5pPr>
          </a:lstStyle>
          <a:p>
            <a:pPr lvl="0"/>
            <a:r>
              <a:rPr lang="de-DE" dirty="0"/>
              <a:t>Mastertextformat bearbeiten</a:t>
            </a:r>
          </a:p>
        </p:txBody>
      </p:sp>
    </p:spTree>
    <p:extLst>
      <p:ext uri="{BB962C8B-B14F-4D97-AF65-F5344CB8AC3E}">
        <p14:creationId xmlns:p14="http://schemas.microsoft.com/office/powerpoint/2010/main" val="1662445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Zwischenfolie Titel">
    <p:bg>
      <p:bgPr>
        <a:solidFill>
          <a:srgbClr val="A5192F"/>
        </a:solidFill>
        <a:effectLst/>
      </p:bgPr>
    </p:bg>
    <p:spTree>
      <p:nvGrpSpPr>
        <p:cNvPr id="1" name=""/>
        <p:cNvGrpSpPr/>
        <p:nvPr/>
      </p:nvGrpSpPr>
      <p:grpSpPr>
        <a:xfrm>
          <a:off x="0" y="0"/>
          <a:ext cx="0" cy="0"/>
          <a:chOff x="0" y="0"/>
          <a:chExt cx="0" cy="0"/>
        </a:xfrm>
      </p:grpSpPr>
      <p:cxnSp>
        <p:nvCxnSpPr>
          <p:cNvPr id="7" name="Gerade Verbindung 6"/>
          <p:cNvCxnSpPr/>
          <p:nvPr userDrawn="1"/>
        </p:nvCxnSpPr>
        <p:spPr>
          <a:xfrm>
            <a:off x="395288" y="1112103"/>
            <a:ext cx="174974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VMI-Logo-Rot-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7364" y="233781"/>
            <a:ext cx="952166" cy="729834"/>
          </a:xfrm>
          <a:prstGeom prst="rect">
            <a:avLst/>
          </a:prstGeom>
          <a:ln w="12700">
            <a:miter lim="400000"/>
          </a:ln>
        </p:spPr>
      </p:pic>
      <p:sp>
        <p:nvSpPr>
          <p:cNvPr id="10" name="Titel 1"/>
          <p:cNvSpPr>
            <a:spLocks noGrp="1"/>
          </p:cNvSpPr>
          <p:nvPr>
            <p:ph type="title"/>
          </p:nvPr>
        </p:nvSpPr>
        <p:spPr>
          <a:xfrm>
            <a:off x="395288" y="2136098"/>
            <a:ext cx="17497425" cy="6723089"/>
          </a:xfrm>
          <a:prstGeom prst="rect">
            <a:avLst/>
          </a:prstGeom>
        </p:spPr>
        <p:txBody>
          <a:bodyPr anchor="ctr"/>
          <a:lstStyle>
            <a:lvl1pPr>
              <a:lnSpc>
                <a:spcPct val="100000"/>
              </a:lnSpc>
              <a:defRPr sz="6000" b="0" i="0">
                <a:solidFill>
                  <a:schemeClr val="bg1"/>
                </a:solidFill>
                <a:latin typeface="Solanel Light" charset="0"/>
                <a:ea typeface="Solanel Light" charset="0"/>
                <a:cs typeface="Solanel Light" charset="0"/>
              </a:defRPr>
            </a:lvl1pPr>
          </a:lstStyle>
          <a:p>
            <a:r>
              <a:rPr lang="de-DE" dirty="0"/>
              <a:t>Mastertitelformat bearbeiten</a:t>
            </a:r>
          </a:p>
        </p:txBody>
      </p:sp>
      <p:sp>
        <p:nvSpPr>
          <p:cNvPr id="11" name="Textplatzhalter 4"/>
          <p:cNvSpPr>
            <a:spLocks noGrp="1"/>
          </p:cNvSpPr>
          <p:nvPr>
            <p:ph type="body" sz="quarter" idx="14"/>
          </p:nvPr>
        </p:nvSpPr>
        <p:spPr>
          <a:xfrm>
            <a:off x="10656095" y="0"/>
            <a:ext cx="7236618" cy="1124262"/>
          </a:xfrm>
          <a:prstGeom prst="rect">
            <a:avLst/>
          </a:prstGeom>
        </p:spPr>
        <p:txBody>
          <a:bodyPr anchor="ctr"/>
          <a:lstStyle>
            <a:lvl1pPr marL="0" indent="0" algn="r">
              <a:lnSpc>
                <a:spcPct val="100000"/>
              </a:lnSpc>
              <a:buNone/>
              <a:defRPr sz="2100" b="0" i="0">
                <a:solidFill>
                  <a:schemeClr val="bg1"/>
                </a:solidFill>
                <a:latin typeface="Solanel Medium" charset="0"/>
                <a:ea typeface="Solanel Medium" charset="0"/>
                <a:cs typeface="Solanel Medium" charset="0"/>
              </a:defRPr>
            </a:lvl1pPr>
            <a:lvl2pPr marL="685800" indent="0" algn="r">
              <a:buNone/>
              <a:defRPr sz="2100" b="0" i="0">
                <a:solidFill>
                  <a:schemeClr val="bg1"/>
                </a:solidFill>
                <a:latin typeface="Solanel Medium" charset="0"/>
                <a:ea typeface="Solanel Medium" charset="0"/>
                <a:cs typeface="Solanel Medium" charset="0"/>
              </a:defRPr>
            </a:lvl2pPr>
            <a:lvl3pPr marL="1371600" indent="0" algn="r">
              <a:buNone/>
              <a:defRPr sz="2100" b="0" i="0">
                <a:solidFill>
                  <a:schemeClr val="bg1"/>
                </a:solidFill>
                <a:latin typeface="Solanel Medium" charset="0"/>
                <a:ea typeface="Solanel Medium" charset="0"/>
                <a:cs typeface="Solanel Medium" charset="0"/>
              </a:defRPr>
            </a:lvl3pPr>
            <a:lvl4pPr marL="2057400" indent="0" algn="r">
              <a:buNone/>
              <a:defRPr sz="2100" b="0" i="0">
                <a:solidFill>
                  <a:schemeClr val="bg1"/>
                </a:solidFill>
                <a:latin typeface="Solanel Medium" charset="0"/>
                <a:ea typeface="Solanel Medium" charset="0"/>
                <a:cs typeface="Solanel Medium" charset="0"/>
              </a:defRPr>
            </a:lvl4pPr>
            <a:lvl5pPr marL="2743200" indent="0" algn="r">
              <a:buNone/>
              <a:defRPr sz="2100" b="0" i="0">
                <a:solidFill>
                  <a:schemeClr val="bg1"/>
                </a:solidFill>
                <a:latin typeface="Solanel Medium" charset="0"/>
                <a:ea typeface="Solanel Medium" charset="0"/>
                <a:cs typeface="Solanel Medium" charset="0"/>
              </a:defRPr>
            </a:lvl5pPr>
          </a:lstStyle>
          <a:p>
            <a:pPr lvl="0"/>
            <a:r>
              <a:rPr lang="de-DE" dirty="0"/>
              <a:t>Mastertextformat bearbeiten</a:t>
            </a:r>
          </a:p>
        </p:txBody>
      </p:sp>
    </p:spTree>
    <p:extLst>
      <p:ext uri="{BB962C8B-B14F-4D97-AF65-F5344CB8AC3E}">
        <p14:creationId xmlns:p14="http://schemas.microsoft.com/office/powerpoint/2010/main" val="351806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vmi.ch/de/npo-wissen/npo-themen/" TargetMode="External"/><Relationship Id="rId2" Type="http://schemas.openxmlformats.org/officeDocument/2006/relationships/hyperlink" Target="http://www.vmi.ch/" TargetMode="External"/><Relationship Id="rId1" Type="http://schemas.openxmlformats.org/officeDocument/2006/relationships/slideLayout" Target="../slideLayouts/slideLayout14.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9.svg"/><Relationship Id="rId7"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2.sv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9.svg"/><Relationship Id="rId7"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2.sv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9.svg"/><Relationship Id="rId7"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2.sv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2.svg"/><Relationship Id="rId7" Type="http://schemas.openxmlformats.org/officeDocument/2006/relationships/image" Target="../media/image37.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3" Type="http://schemas.openxmlformats.org/officeDocument/2006/relationships/image" Target="../media/image42.svg"/><Relationship Id="rId7" Type="http://schemas.openxmlformats.org/officeDocument/2006/relationships/image" Target="../media/image6.svg"/><Relationship Id="rId12" Type="http://schemas.openxmlformats.org/officeDocument/2006/relationships/image" Target="../media/image49.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8.svg"/><Relationship Id="rId5" Type="http://schemas.openxmlformats.org/officeDocument/2006/relationships/image" Target="../media/image44.svg"/><Relationship Id="rId15" Type="http://schemas.openxmlformats.org/officeDocument/2006/relationships/image" Target="../media/image10.pn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46.svg"/><Relationship Id="rId1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svg"/><Relationship Id="rId3" Type="http://schemas.openxmlformats.org/officeDocument/2006/relationships/image" Target="../media/image42.svg"/><Relationship Id="rId7" Type="http://schemas.openxmlformats.org/officeDocument/2006/relationships/image" Target="../media/image55.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4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53.svg"/><Relationship Id="rId15" Type="http://schemas.openxmlformats.org/officeDocument/2006/relationships/image" Target="../media/image63.sv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svg"/><Relationship Id="rId1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7.svg"/><Relationship Id="rId7" Type="http://schemas.openxmlformats.org/officeDocument/2006/relationships/image" Target="../media/image10.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2.sv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70.png"/><Relationship Id="rId9" Type="http://schemas.openxmlformats.org/officeDocument/2006/relationships/image" Target="../media/image73.pn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7.sv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5.svg"/><Relationship Id="rId10" Type="http://schemas.openxmlformats.org/officeDocument/2006/relationships/image" Target="../media/image78.png"/><Relationship Id="rId4" Type="http://schemas.openxmlformats.org/officeDocument/2006/relationships/image" Target="../media/image74.png"/><Relationship Id="rId9" Type="http://schemas.openxmlformats.org/officeDocument/2006/relationships/image" Target="../media/image77.png"/></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9.svg"/><Relationship Id="rId7" Type="http://schemas.openxmlformats.org/officeDocument/2006/relationships/image" Target="../media/image9.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79.jpeg"/></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9.svg"/><Relationship Id="rId7" Type="http://schemas.openxmlformats.org/officeDocument/2006/relationships/image" Target="../media/image9.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80.jpeg"/></Relationships>
</file>

<file path=ppt/slides/_rels/slide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1.jpeg"/></Relationships>
</file>

<file path=ppt/slides/_rels/slide3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3.svg"/><Relationship Id="rId7" Type="http://schemas.openxmlformats.org/officeDocument/2006/relationships/image" Target="../media/image10.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5.svg"/><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19.svg"/><Relationship Id="rId7"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5.svg"/><Relationship Id="rId4" Type="http://schemas.openxmlformats.org/officeDocument/2006/relationships/image" Target="../media/image74.png"/><Relationship Id="rId9" Type="http://schemas.openxmlformats.org/officeDocument/2006/relationships/hyperlink" Target="mailto:nina.fuerer@office.skg.ch"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hyperlink" Target="https://www.tag-des-hundes.ch/fuer-vereine/login" TargetMode="External"/><Relationship Id="rId7" Type="http://schemas.openxmlformats.org/officeDocument/2006/relationships/image" Target="../media/image69.svg"/><Relationship Id="rId2" Type="http://schemas.openxmlformats.org/officeDocument/2006/relationships/hyperlink" Target="https://www.tag-des-hundes.ch/fuer-vereine/anmeldeformular" TargetMode="External"/><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10.png"/><Relationship Id="rId5" Type="http://schemas.openxmlformats.org/officeDocument/2006/relationships/hyperlink" Target="mailto:nina.fuerer@office.skg.ch?subject=Tag%20des%20Hundes" TargetMode="External"/><Relationship Id="rId10" Type="http://schemas.openxmlformats.org/officeDocument/2006/relationships/image" Target="../media/image9.png"/><Relationship Id="rId4" Type="http://schemas.openxmlformats.org/officeDocument/2006/relationships/hyperlink" Target="https://www.tag-des-hundes.ch/faq" TargetMode="External"/><Relationship Id="rId9" Type="http://schemas.openxmlformats.org/officeDocument/2006/relationships/image" Target="../media/image87.svg"/></Relationships>
</file>

<file path=ppt/slides/_rels/slide39.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svg"/><Relationship Id="rId7"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jpeg"/></Relationships>
</file>

<file path=ppt/slides/_rels/slide40.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3" Type="http://schemas.openxmlformats.org/officeDocument/2006/relationships/image" Target="../media/image69.svg"/><Relationship Id="rId7" Type="http://schemas.openxmlformats.org/officeDocument/2006/relationships/image" Target="../media/image10.png"/><Relationship Id="rId12" Type="http://schemas.openxmlformats.org/officeDocument/2006/relationships/image" Target="../media/image95.png"/><Relationship Id="rId2" Type="http://schemas.openxmlformats.org/officeDocument/2006/relationships/image" Target="../media/image68.png"/><Relationship Id="rId16" Type="http://schemas.openxmlformats.org/officeDocument/2006/relationships/image" Target="../media/image99.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94.png"/><Relationship Id="rId5" Type="http://schemas.openxmlformats.org/officeDocument/2006/relationships/image" Target="../media/image90.svg"/><Relationship Id="rId15" Type="http://schemas.openxmlformats.org/officeDocument/2006/relationships/image" Target="../media/image98.png"/><Relationship Id="rId10" Type="http://schemas.openxmlformats.org/officeDocument/2006/relationships/image" Target="../media/image93.png"/><Relationship Id="rId4" Type="http://schemas.openxmlformats.org/officeDocument/2006/relationships/image" Target="../media/image89.png"/><Relationship Id="rId9" Type="http://schemas.openxmlformats.org/officeDocument/2006/relationships/image" Target="../media/image92.jpeg"/><Relationship Id="rId14" Type="http://schemas.openxmlformats.org/officeDocument/2006/relationships/image" Target="../media/image97.png"/></Relationships>
</file>

<file path=ppt/slides/_rels/slide41.xml.rels><?xml version="1.0" encoding="UTF-8" standalone="yes"?>
<Relationships xmlns="http://schemas.openxmlformats.org/package/2006/relationships"><Relationship Id="rId3" Type="http://schemas.openxmlformats.org/officeDocument/2006/relationships/image" Target="../media/image101.svg"/><Relationship Id="rId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02.jpeg"/></Relationships>
</file>

<file path=ppt/slides/_rels/slide42.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7.svg"/><Relationship Id="rId4" Type="http://schemas.openxmlformats.org/officeDocument/2006/relationships/image" Target="../media/image86.png"/></Relationships>
</file>

<file path=ppt/slides/_rels/slide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03.jpeg"/></Relationships>
</file>

<file path=ppt/slides/_rels/slide44.xml.rels><?xml version="1.0" encoding="UTF-8" standalone="yes"?>
<Relationships xmlns="http://schemas.openxmlformats.org/package/2006/relationships"><Relationship Id="rId3" Type="http://schemas.openxmlformats.org/officeDocument/2006/relationships/image" Target="../media/image105.svg"/><Relationship Id="rId2" Type="http://schemas.openxmlformats.org/officeDocument/2006/relationships/image" Target="../media/image104.png"/><Relationship Id="rId1" Type="http://schemas.openxmlformats.org/officeDocument/2006/relationships/slideLayout" Target="../slideLayouts/slideLayout7.xml"/><Relationship Id="rId6" Type="http://schemas.openxmlformats.org/officeDocument/2006/relationships/image" Target="../media/image106.jpeg"/><Relationship Id="rId5" Type="http://schemas.openxmlformats.org/officeDocument/2006/relationships/image" Target="../media/image10.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image" Target="../media/image107.jpeg"/><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7.sv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71.svg"/><Relationship Id="rId7" Type="http://schemas.openxmlformats.org/officeDocument/2006/relationships/image" Target="../media/image10.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09.svg"/><Relationship Id="rId4" Type="http://schemas.openxmlformats.org/officeDocument/2006/relationships/image" Target="../media/image108.png"/></Relationships>
</file>

<file path=ppt/slides/_rels/slide47.xml.rels><?xml version="1.0" encoding="UTF-8" standalone="yes"?>
<Relationships xmlns="http://schemas.openxmlformats.org/package/2006/relationships"><Relationship Id="rId3" Type="http://schemas.openxmlformats.org/officeDocument/2006/relationships/image" Target="../media/image71.svg"/><Relationship Id="rId7" Type="http://schemas.openxmlformats.org/officeDocument/2006/relationships/image" Target="../media/image10.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09.svg"/><Relationship Id="rId4" Type="http://schemas.openxmlformats.org/officeDocument/2006/relationships/image" Target="../media/image108.png"/></Relationships>
</file>

<file path=ppt/slides/_rels/slide48.xml.rels><?xml version="1.0" encoding="UTF-8" standalone="yes"?>
<Relationships xmlns="http://schemas.openxmlformats.org/package/2006/relationships"><Relationship Id="rId3" Type="http://schemas.openxmlformats.org/officeDocument/2006/relationships/image" Target="../media/image71.svg"/><Relationship Id="rId7" Type="http://schemas.openxmlformats.org/officeDocument/2006/relationships/image" Target="../media/image10.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09.svg"/><Relationship Id="rId4" Type="http://schemas.openxmlformats.org/officeDocument/2006/relationships/image" Target="../media/image108.png"/></Relationships>
</file>

<file path=ppt/slides/_rels/slide49.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70.png"/></Relationships>
</file>

<file path=ppt/slides/_rels/slide51.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70.png"/></Relationships>
</file>

<file path=ppt/slides/_rels/slide52.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70.png"/></Relationships>
</file>

<file path=ppt/slides/_rels/slide53.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70.png"/></Relationships>
</file>

<file path=ppt/slides/_rels/slide54.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70.png"/></Relationships>
</file>

<file path=ppt/slides/_rels/slide55.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70.png"/></Relationships>
</file>

<file path=ppt/slides/_rels/slide56.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70.png"/></Relationships>
</file>

<file path=ppt/slides/_rels/slide57.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70.png"/></Relationships>
</file>

<file path=ppt/slides/_rels/slide58.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70.png"/></Relationships>
</file>

<file path=ppt/slides/_rels/slide59.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70.png"/></Relationships>
</file>

<file path=ppt/slides/_rels/slide61.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70.png"/></Relationships>
</file>

<file path=ppt/slides/_rels/slide62.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70.png"/></Relationships>
</file>

<file path=ppt/slides/_rels/slide63.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70.png"/></Relationships>
</file>

<file path=ppt/slides/_rels/slide64.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70.png"/></Relationships>
</file>

<file path=ppt/slides/_rels/slide65.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70.png"/></Relationships>
</file>

<file path=ppt/slides/_rels/slide66.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70.png"/></Relationships>
</file>

<file path=ppt/slides/_rels/slide67.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70.png"/></Relationships>
</file>

<file path=ppt/slides/_rels/slide68.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70.png"/></Relationships>
</file>

<file path=ppt/slides/_rels/slide69.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1.svg"/><Relationship Id="rId4" Type="http://schemas.openxmlformats.org/officeDocument/2006/relationships/image" Target="../media/image70.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0.jpeg"/><Relationship Id="rId5" Type="http://schemas.openxmlformats.org/officeDocument/2006/relationships/image" Target="../media/image10.png"/><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9.svg"/><Relationship Id="rId7" Type="http://schemas.openxmlformats.org/officeDocument/2006/relationships/image" Target="../media/image112.sv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111.png"/><Relationship Id="rId5" Type="http://schemas.openxmlformats.org/officeDocument/2006/relationships/image" Target="../media/image87.svg"/><Relationship Id="rId4" Type="http://schemas.openxmlformats.org/officeDocument/2006/relationships/image" Target="../media/image86.png"/><Relationship Id="rId9" Type="http://schemas.openxmlformats.org/officeDocument/2006/relationships/image" Target="../media/image10.png"/></Relationships>
</file>

<file path=ppt/slides/_rels/slide72.xml.rels><?xml version="1.0" encoding="UTF-8" standalone="yes"?>
<Relationships xmlns="http://schemas.openxmlformats.org/package/2006/relationships"><Relationship Id="rId8" Type="http://schemas.openxmlformats.org/officeDocument/2006/relationships/image" Target="../media/image113.jpeg"/><Relationship Id="rId3" Type="http://schemas.openxmlformats.org/officeDocument/2006/relationships/image" Target="../media/image12.svg"/><Relationship Id="rId7" Type="http://schemas.openxmlformats.org/officeDocument/2006/relationships/hyperlink" Target="mailto:info@skg.ch" TargetMode="Externa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www.skg.ch/"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12186537" y="-3158384"/>
            <a:ext cx="10385659" cy="9411487"/>
          </a:xfrm>
          <a:custGeom>
            <a:avLst/>
            <a:gdLst/>
            <a:ahLst/>
            <a:cxnLst/>
            <a:rect l="l" t="t" r="r" b="b"/>
            <a:pathLst>
              <a:path w="10385659" h="9411487">
                <a:moveTo>
                  <a:pt x="0" y="0"/>
                </a:moveTo>
                <a:lnTo>
                  <a:pt x="10385659" y="0"/>
                </a:lnTo>
                <a:lnTo>
                  <a:pt x="10385659" y="9411488"/>
                </a:lnTo>
                <a:lnTo>
                  <a:pt x="0" y="9411488"/>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3" name="Freeform 3"/>
          <p:cNvSpPr/>
          <p:nvPr/>
        </p:nvSpPr>
        <p:spPr>
          <a:xfrm rot="-10516329">
            <a:off x="-1708330" y="5305046"/>
            <a:ext cx="8585695" cy="5963155"/>
          </a:xfrm>
          <a:custGeom>
            <a:avLst/>
            <a:gdLst/>
            <a:ahLst/>
            <a:cxnLst/>
            <a:rect l="l" t="t" r="r" b="b"/>
            <a:pathLst>
              <a:path w="8585695" h="5963155">
                <a:moveTo>
                  <a:pt x="0" y="0"/>
                </a:moveTo>
                <a:lnTo>
                  <a:pt x="8585695" y="0"/>
                </a:lnTo>
                <a:lnTo>
                  <a:pt x="8585695" y="5963156"/>
                </a:lnTo>
                <a:lnTo>
                  <a:pt x="0" y="59631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sp>
        <p:nvSpPr>
          <p:cNvPr id="6" name="TextBox 6"/>
          <p:cNvSpPr txBox="1"/>
          <p:nvPr/>
        </p:nvSpPr>
        <p:spPr>
          <a:xfrm>
            <a:off x="2584518" y="3554275"/>
            <a:ext cx="13118965" cy="2784459"/>
          </a:xfrm>
          <a:prstGeom prst="rect">
            <a:avLst/>
          </a:prstGeom>
        </p:spPr>
        <p:txBody>
          <a:bodyPr lIns="0" tIns="0" rIns="0" bIns="0" rtlCol="0" anchor="t">
            <a:spAutoFit/>
          </a:bodyPr>
          <a:lstStyle/>
          <a:p>
            <a:pPr algn="ctr">
              <a:lnSpc>
                <a:spcPts val="13720"/>
              </a:lnSpc>
            </a:pPr>
            <a:r>
              <a:rPr lang="en-US" sz="9800" b="1">
                <a:solidFill>
                  <a:srgbClr val="E21C21"/>
                </a:solidFill>
                <a:latin typeface="Arimo Bold"/>
                <a:ea typeface="Arimo Bold"/>
                <a:cs typeface="Arimo Bold"/>
                <a:sym typeface="Arimo Bold"/>
              </a:rPr>
              <a:t>Präsidentenkonferenz</a:t>
            </a:r>
          </a:p>
          <a:p>
            <a:pPr algn="ctr">
              <a:lnSpc>
                <a:spcPts val="7981"/>
              </a:lnSpc>
            </a:pPr>
            <a:r>
              <a:rPr lang="en-US" sz="5700" b="1">
                <a:solidFill>
                  <a:srgbClr val="E21C21"/>
                </a:solidFill>
                <a:latin typeface="Arimo Bold"/>
                <a:ea typeface="Arimo Bold"/>
                <a:cs typeface="Arimo Bold"/>
                <a:sym typeface="Arimo Bold"/>
              </a:rPr>
              <a:t>18. Januar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E3B82-E241-DEDA-2FBC-A3A27EBB7685}"/>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48F1EA00-9B3B-DF8A-46F0-409E46307C47}"/>
              </a:ext>
            </a:extLst>
          </p:cNvPr>
          <p:cNvSpPr>
            <a:spLocks noGrp="1"/>
          </p:cNvSpPr>
          <p:nvPr>
            <p:ph sz="quarter" idx="4"/>
          </p:nvPr>
        </p:nvSpPr>
        <p:spPr>
          <a:xfrm>
            <a:off x="395288" y="1746432"/>
            <a:ext cx="17738541" cy="7778568"/>
          </a:xfrm>
        </p:spPr>
        <p:txBody>
          <a:bodyPr/>
          <a:lstStyle/>
          <a:p>
            <a:pPr marL="0" indent="0">
              <a:lnSpc>
                <a:spcPct val="108000"/>
              </a:lnSpc>
              <a:spcBef>
                <a:spcPts val="900"/>
              </a:spcBef>
              <a:spcAft>
                <a:spcPts val="900"/>
              </a:spcAft>
              <a:buNone/>
            </a:pPr>
            <a:r>
              <a:rPr lang="de-CH" sz="3600" b="1" dirty="0">
                <a:latin typeface="Arial" panose="020B0604020202020204" pitchFamily="34" charset="0"/>
                <a:cs typeface="Arial" panose="020B0604020202020204" pitchFamily="34" charset="0"/>
              </a:rPr>
              <a:t>Zusammenhängen zwischen Strategischer Planung und Zielerreichung</a:t>
            </a:r>
            <a:br>
              <a:rPr lang="de-CH" sz="4200" b="1" dirty="0">
                <a:latin typeface="Arial" panose="020B0604020202020204" pitchFamily="34" charset="0"/>
                <a:cs typeface="Arial" panose="020B0604020202020204" pitchFamily="34" charset="0"/>
              </a:rPr>
            </a:br>
            <a:r>
              <a:rPr lang="de-CH" sz="3000" b="1" dirty="0">
                <a:latin typeface="Arial" panose="020B0604020202020204" pitchFamily="34" charset="0"/>
                <a:cs typeface="Arial" panose="020B0604020202020204" pitchFamily="34" charset="0"/>
              </a:rPr>
              <a:t>Erkenntnisse aus einer aktuellen Studie bei Organisationen der Arbeitswelt (</a:t>
            </a:r>
            <a:r>
              <a:rPr lang="de-CH" sz="3000" b="1" dirty="0" err="1">
                <a:latin typeface="Arial" panose="020B0604020202020204" pitchFamily="34" charset="0"/>
                <a:cs typeface="Arial" panose="020B0604020202020204" pitchFamily="34" charset="0"/>
              </a:rPr>
              <a:t>OdA</a:t>
            </a:r>
            <a:r>
              <a:rPr lang="de-CH" sz="3000" b="1" dirty="0">
                <a:latin typeface="Arial" panose="020B0604020202020204" pitchFamily="34" charset="0"/>
                <a:cs typeface="Arial" panose="020B0604020202020204" pitchFamily="34" charset="0"/>
              </a:rPr>
              <a:t>)</a:t>
            </a:r>
          </a:p>
          <a:p>
            <a:pPr>
              <a:lnSpc>
                <a:spcPct val="108000"/>
              </a:lnSpc>
              <a:spcBef>
                <a:spcPts val="900"/>
              </a:spcBef>
              <a:spcAft>
                <a:spcPts val="900"/>
              </a:spcAft>
            </a:pPr>
            <a:r>
              <a:rPr lang="de-CH" sz="3000" dirty="0">
                <a:latin typeface="Arial" panose="020B0604020202020204" pitchFamily="34" charset="0"/>
                <a:cs typeface="Arial" panose="020B0604020202020204" pitchFamily="34" charset="0"/>
              </a:rPr>
              <a:t>Verbände der beruflichen Aus- und Weiterbildung, getragen von den Sozialpartnern der Arbeitgeber- oder Arbeitnehmerseite, verantworten gemeinsam rund 2/3 der beruflichen Grundbildung.</a:t>
            </a:r>
          </a:p>
          <a:p>
            <a:pPr>
              <a:lnSpc>
                <a:spcPct val="108000"/>
              </a:lnSpc>
              <a:spcBef>
                <a:spcPts val="900"/>
              </a:spcBef>
              <a:spcAft>
                <a:spcPts val="900"/>
              </a:spcAft>
            </a:pPr>
            <a:r>
              <a:rPr lang="de-CH" sz="3000" dirty="0">
                <a:latin typeface="Arial" panose="020B0604020202020204" pitchFamily="34" charset="0"/>
                <a:cs typeface="Arial" panose="020B0604020202020204" pitchFamily="34" charset="0"/>
              </a:rPr>
              <a:t>Strategische Herausforderungen: Im Spannungsfeld zwischen staatlicher</a:t>
            </a:r>
            <a:br>
              <a:rPr lang="de-CH" sz="3000" dirty="0">
                <a:latin typeface="Arial" panose="020B0604020202020204" pitchFamily="34" charset="0"/>
                <a:cs typeface="Arial" panose="020B0604020202020204" pitchFamily="34" charset="0"/>
              </a:rPr>
            </a:br>
            <a:r>
              <a:rPr lang="de-CH" sz="3000" dirty="0">
                <a:latin typeface="Arial" panose="020B0604020202020204" pitchFamily="34" charset="0"/>
                <a:cs typeface="Arial" panose="020B0604020202020204" pitchFamily="34" charset="0"/>
              </a:rPr>
              <a:t>Regulierung und Marktherausforderungen (Konkurrenzlage, rückläufige Zahlen</a:t>
            </a:r>
            <a:br>
              <a:rPr lang="de-CH" sz="3000" dirty="0">
                <a:latin typeface="Arial" panose="020B0604020202020204" pitchFamily="34" charset="0"/>
                <a:cs typeface="Arial" panose="020B0604020202020204" pitchFamily="34" charset="0"/>
              </a:rPr>
            </a:br>
            <a:r>
              <a:rPr lang="de-CH" sz="3000" dirty="0">
                <a:latin typeface="Arial" panose="020B0604020202020204" pitchFamily="34" charset="0"/>
                <a:cs typeface="Arial" panose="020B0604020202020204" pitchFamily="34" charset="0"/>
              </a:rPr>
              <a:t>Auszubildenden und Fachkräften in der Weiterbildung). </a:t>
            </a:r>
          </a:p>
          <a:p>
            <a:pPr>
              <a:lnSpc>
                <a:spcPct val="108000"/>
              </a:lnSpc>
              <a:spcBef>
                <a:spcPts val="900"/>
              </a:spcBef>
              <a:spcAft>
                <a:spcPts val="900"/>
              </a:spcAft>
            </a:pPr>
            <a:r>
              <a:rPr lang="de-CH" sz="3000" dirty="0">
                <a:latin typeface="Arial" panose="020B0604020202020204" pitchFamily="34" charset="0"/>
                <a:cs typeface="Arial" panose="020B0604020202020204" pitchFamily="34" charset="0"/>
              </a:rPr>
              <a:t>Schriftliche Befragung im Sommer 2022 aller rund 360 </a:t>
            </a:r>
            <a:r>
              <a:rPr lang="de-CH" sz="3000" dirty="0" err="1">
                <a:latin typeface="Arial" panose="020B0604020202020204" pitchFamily="34" charset="0"/>
                <a:cs typeface="Arial" panose="020B0604020202020204" pitchFamily="34" charset="0"/>
              </a:rPr>
              <a:t>OdA</a:t>
            </a:r>
            <a:r>
              <a:rPr lang="de-CH" sz="3000" dirty="0">
                <a:latin typeface="Arial" panose="020B0604020202020204" pitchFamily="34" charset="0"/>
                <a:cs typeface="Arial" panose="020B0604020202020204" pitchFamily="34" charset="0"/>
              </a:rPr>
              <a:t> in der Schweiz; </a:t>
            </a:r>
            <a:br>
              <a:rPr lang="de-CH" sz="3000" dirty="0">
                <a:latin typeface="Arial" panose="020B0604020202020204" pitchFamily="34" charset="0"/>
                <a:cs typeface="Arial" panose="020B0604020202020204" pitchFamily="34" charset="0"/>
              </a:rPr>
            </a:br>
            <a:r>
              <a:rPr lang="de-CH" sz="3000" dirty="0">
                <a:latin typeface="Arial" panose="020B0604020202020204" pitchFamily="34" charset="0"/>
                <a:cs typeface="Arial" panose="020B0604020202020204" pitchFamily="34" charset="0"/>
              </a:rPr>
              <a:t>Teilnahmequote bei 30-35%.</a:t>
            </a:r>
          </a:p>
          <a:p>
            <a:pPr>
              <a:lnSpc>
                <a:spcPct val="108000"/>
              </a:lnSpc>
              <a:spcBef>
                <a:spcPts val="900"/>
              </a:spcBef>
              <a:spcAft>
                <a:spcPts val="900"/>
              </a:spcAft>
            </a:pPr>
            <a:r>
              <a:rPr lang="de-CH" sz="3000" dirty="0">
                <a:latin typeface="Arial" panose="020B0604020202020204" pitchFamily="34" charset="0"/>
                <a:cs typeface="Arial" panose="020B0604020202020204" pitchFamily="34" charset="0"/>
              </a:rPr>
              <a:t>Fragen zu Merkmalen der Strategiearbeit (Beteiligung, Ressourceneinsatz,</a:t>
            </a:r>
            <a:br>
              <a:rPr lang="de-CH" sz="3000" dirty="0">
                <a:latin typeface="Arial" panose="020B0604020202020204" pitchFamily="34" charset="0"/>
                <a:cs typeface="Arial" panose="020B0604020202020204" pitchFamily="34" charset="0"/>
              </a:rPr>
            </a:br>
            <a:r>
              <a:rPr lang="de-CH" sz="3000" dirty="0">
                <a:latin typeface="Arial" panose="020B0604020202020204" pitchFamily="34" charset="0"/>
                <a:cs typeface="Arial" panose="020B0604020202020204" pitchFamily="34" charset="0"/>
              </a:rPr>
              <a:t>Konzepte und Instrumente) sowie zur Zielerreichung (Umsetzungsgrad der</a:t>
            </a:r>
            <a:br>
              <a:rPr lang="de-CH" sz="3000" dirty="0">
                <a:latin typeface="Arial" panose="020B0604020202020204" pitchFamily="34" charset="0"/>
                <a:cs typeface="Arial" panose="020B0604020202020204" pitchFamily="34" charset="0"/>
              </a:rPr>
            </a:br>
            <a:r>
              <a:rPr lang="de-CH" sz="3000" dirty="0">
                <a:latin typeface="Arial" panose="020B0604020202020204" pitchFamily="34" charset="0"/>
                <a:cs typeface="Arial" panose="020B0604020202020204" pitchFamily="34" charset="0"/>
              </a:rPr>
              <a:t>Strategie, Zielerreichungsgrad, Finanzlage, interne Zufriedenheit, Reputation)</a:t>
            </a:r>
          </a:p>
          <a:p>
            <a:pPr>
              <a:lnSpc>
                <a:spcPct val="108000"/>
              </a:lnSpc>
              <a:spcAft>
                <a:spcPts val="900"/>
              </a:spcAft>
            </a:pPr>
            <a:endParaRPr lang="de-CH" sz="3000" dirty="0">
              <a:latin typeface="Arial" panose="020B0604020202020204" pitchFamily="34" charset="0"/>
              <a:cs typeface="Arial" panose="020B0604020202020204" pitchFamily="34" charset="0"/>
            </a:endParaRPr>
          </a:p>
          <a:p>
            <a:pPr>
              <a:lnSpc>
                <a:spcPct val="108000"/>
              </a:lnSpc>
              <a:spcAft>
                <a:spcPts val="900"/>
              </a:spcAft>
            </a:pPr>
            <a:endParaRPr lang="de-CH" sz="3000" dirty="0">
              <a:latin typeface="Arial" panose="020B0604020202020204" pitchFamily="34" charset="0"/>
              <a:cs typeface="Arial" panose="020B0604020202020204" pitchFamily="34" charset="0"/>
            </a:endParaRPr>
          </a:p>
        </p:txBody>
      </p:sp>
      <p:sp>
        <p:nvSpPr>
          <p:cNvPr id="3" name="Textplatzhalter 2">
            <a:extLst>
              <a:ext uri="{FF2B5EF4-FFF2-40B4-BE49-F238E27FC236}">
                <a16:creationId xmlns:a16="http://schemas.microsoft.com/office/drawing/2014/main" id="{98DD9012-3592-8C22-89AD-4B5B46A824D2}"/>
              </a:ext>
            </a:extLst>
          </p:cNvPr>
          <p:cNvSpPr>
            <a:spLocks noGrp="1"/>
          </p:cNvSpPr>
          <p:nvPr>
            <p:ph type="body" sz="quarter" idx="18"/>
          </p:nvPr>
        </p:nvSpPr>
        <p:spPr>
          <a:xfrm>
            <a:off x="8134351" y="0"/>
            <a:ext cx="9758363" cy="1124262"/>
          </a:xfrm>
        </p:spPr>
        <p:txBody>
          <a:bodyPr/>
          <a:lstStyle/>
          <a:p>
            <a:r>
              <a:rPr lang="de-CH" dirty="0"/>
              <a:t>Strategie und Zielerreichung im Verband – eine Studie</a:t>
            </a:r>
            <a:endParaRPr lang="fr-CH" dirty="0"/>
          </a:p>
        </p:txBody>
      </p:sp>
      <p:grpSp>
        <p:nvGrpSpPr>
          <p:cNvPr id="7" name="Gruppieren 6">
            <a:extLst>
              <a:ext uri="{FF2B5EF4-FFF2-40B4-BE49-F238E27FC236}">
                <a16:creationId xmlns:a16="http://schemas.microsoft.com/office/drawing/2014/main" id="{0C14E4BF-885E-E118-1738-FE6EAA7C0517}"/>
              </a:ext>
            </a:extLst>
          </p:cNvPr>
          <p:cNvGrpSpPr/>
          <p:nvPr/>
        </p:nvGrpSpPr>
        <p:grpSpPr>
          <a:xfrm>
            <a:off x="14805041" y="4279021"/>
            <a:ext cx="3087674" cy="5549510"/>
            <a:chOff x="9870026" y="2989314"/>
            <a:chExt cx="2058449" cy="3699673"/>
          </a:xfrm>
        </p:grpSpPr>
        <p:pic>
          <p:nvPicPr>
            <p:cNvPr id="5" name="Grafik 4" descr="Ein Bild, das Menschliches Gesicht, Person, Kleidung, Shirt enthält.&#10;&#10;Automatisch generierte Beschreibung">
              <a:extLst>
                <a:ext uri="{FF2B5EF4-FFF2-40B4-BE49-F238E27FC236}">
                  <a16:creationId xmlns:a16="http://schemas.microsoft.com/office/drawing/2014/main" id="{3B21D853-F25D-35B9-B144-DC4C5856E34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910489" y="2989314"/>
              <a:ext cx="2017986" cy="2540000"/>
            </a:xfrm>
            <a:prstGeom prst="rect">
              <a:avLst/>
            </a:prstGeom>
          </p:spPr>
        </p:pic>
        <p:sp>
          <p:nvSpPr>
            <p:cNvPr id="6" name="Textfeld 5">
              <a:extLst>
                <a:ext uri="{FF2B5EF4-FFF2-40B4-BE49-F238E27FC236}">
                  <a16:creationId xmlns:a16="http://schemas.microsoft.com/office/drawing/2014/main" id="{61B667FE-C0FD-14A3-EE64-43A92017EA10}"/>
                </a:ext>
              </a:extLst>
            </p:cNvPr>
            <p:cNvSpPr txBox="1"/>
            <p:nvPr/>
          </p:nvSpPr>
          <p:spPr>
            <a:xfrm>
              <a:off x="9870026" y="5580992"/>
              <a:ext cx="2003967" cy="1107995"/>
            </a:xfrm>
            <a:prstGeom prst="rect">
              <a:avLst/>
            </a:prstGeom>
            <a:noFill/>
          </p:spPr>
          <p:txBody>
            <a:bodyPr wrap="none" rtlCol="0">
              <a:spAutoFit/>
            </a:bodyPr>
            <a:lstStyle/>
            <a:p>
              <a:r>
                <a:rPr lang="de-CH" sz="3000" b="1" dirty="0">
                  <a:latin typeface="Arial" panose="020B0604020202020204" pitchFamily="34" charset="0"/>
                  <a:cs typeface="Arial" panose="020B0604020202020204" pitchFamily="34" charset="0"/>
                </a:rPr>
                <a:t>Romeo Musio</a:t>
              </a:r>
            </a:p>
            <a:p>
              <a:r>
                <a:rPr lang="de-CH" sz="2400" dirty="0">
                  <a:latin typeface="Arial" panose="020B0604020202020204" pitchFamily="34" charset="0"/>
                  <a:cs typeface="Arial" panose="020B0604020202020204" pitchFamily="34" charset="0"/>
                </a:rPr>
                <a:t>Graf und Partner AG</a:t>
              </a:r>
            </a:p>
            <a:p>
              <a:r>
                <a:rPr lang="de-CH" sz="2400" dirty="0">
                  <a:latin typeface="Arial" panose="020B0604020202020204" pitchFamily="34" charset="0"/>
                  <a:cs typeface="Arial" panose="020B0604020202020204" pitchFamily="34" charset="0"/>
                </a:rPr>
                <a:t>VMI Executive MAS-</a:t>
              </a:r>
              <a:br>
                <a:rPr lang="de-CH" sz="2400" dirty="0">
                  <a:latin typeface="Arial" panose="020B0604020202020204" pitchFamily="34" charset="0"/>
                  <a:cs typeface="Arial" panose="020B0604020202020204" pitchFamily="34" charset="0"/>
                </a:rPr>
              </a:br>
              <a:r>
                <a:rPr lang="de-CH" sz="2400" dirty="0">
                  <a:latin typeface="Arial" panose="020B0604020202020204" pitchFamily="34" charset="0"/>
                  <a:cs typeface="Arial" panose="020B0604020202020204" pitchFamily="34" charset="0"/>
                </a:rPr>
                <a:t>Absolvent 2023</a:t>
              </a:r>
              <a:endParaRPr lang="fr-CH" sz="2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35357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90B4D-AE85-3B22-3C24-3D0745B4ECCB}"/>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8FD8F360-507C-C494-2204-DBFA37B2C63D}"/>
              </a:ext>
            </a:extLst>
          </p:cNvPr>
          <p:cNvSpPr>
            <a:spLocks noGrp="1"/>
          </p:cNvSpPr>
          <p:nvPr>
            <p:ph sz="quarter" idx="4"/>
          </p:nvPr>
        </p:nvSpPr>
        <p:spPr>
          <a:xfrm>
            <a:off x="395288" y="1494185"/>
            <a:ext cx="17738541" cy="839114"/>
          </a:xfrm>
        </p:spPr>
        <p:txBody>
          <a:bodyPr/>
          <a:lstStyle/>
          <a:p>
            <a:pPr marL="0" indent="0">
              <a:lnSpc>
                <a:spcPct val="108000"/>
              </a:lnSpc>
              <a:spcBef>
                <a:spcPts val="900"/>
              </a:spcBef>
              <a:spcAft>
                <a:spcPts val="900"/>
              </a:spcAft>
              <a:buNone/>
            </a:pPr>
            <a:r>
              <a:rPr lang="de-CH" sz="3600" dirty="0">
                <a:latin typeface="Arial" panose="020B0604020202020204" pitchFamily="34" charset="0"/>
                <a:cs typeface="Arial" panose="020B0604020202020204" pitchFamily="34" charset="0"/>
              </a:rPr>
              <a:t>Ausgewählte Studienergebnisse (I): </a:t>
            </a:r>
            <a:r>
              <a:rPr lang="de-CH" sz="3600" b="1" dirty="0">
                <a:latin typeface="Arial" panose="020B0604020202020204" pitchFamily="34" charset="0"/>
                <a:cs typeface="Arial" panose="020B0604020202020204" pitchFamily="34" charset="0"/>
              </a:rPr>
              <a:t>Wer ist involviert?</a:t>
            </a:r>
            <a:endParaRPr lang="de-CH" sz="3000" b="1" dirty="0">
              <a:latin typeface="Arial" panose="020B0604020202020204" pitchFamily="34" charset="0"/>
              <a:cs typeface="Arial" panose="020B0604020202020204" pitchFamily="34" charset="0"/>
            </a:endParaRPr>
          </a:p>
          <a:p>
            <a:pPr marL="0" indent="0">
              <a:lnSpc>
                <a:spcPct val="108000"/>
              </a:lnSpc>
              <a:spcAft>
                <a:spcPts val="900"/>
              </a:spcAft>
              <a:buNone/>
            </a:pPr>
            <a:endParaRPr lang="de-CH" sz="3000" dirty="0">
              <a:latin typeface="Arial" panose="020B0604020202020204" pitchFamily="34" charset="0"/>
              <a:cs typeface="Arial" panose="020B0604020202020204" pitchFamily="34" charset="0"/>
            </a:endParaRPr>
          </a:p>
          <a:p>
            <a:pPr>
              <a:lnSpc>
                <a:spcPct val="108000"/>
              </a:lnSpc>
              <a:spcAft>
                <a:spcPts val="900"/>
              </a:spcAft>
            </a:pPr>
            <a:endParaRPr lang="de-CH" sz="3000" dirty="0">
              <a:latin typeface="Arial" panose="020B0604020202020204" pitchFamily="34" charset="0"/>
              <a:cs typeface="Arial" panose="020B0604020202020204" pitchFamily="34" charset="0"/>
            </a:endParaRPr>
          </a:p>
        </p:txBody>
      </p:sp>
      <p:sp>
        <p:nvSpPr>
          <p:cNvPr id="3" name="Textplatzhalter 2">
            <a:extLst>
              <a:ext uri="{FF2B5EF4-FFF2-40B4-BE49-F238E27FC236}">
                <a16:creationId xmlns:a16="http://schemas.microsoft.com/office/drawing/2014/main" id="{1E6F8750-6C5D-9F1D-F2A5-74E2D5F66CE0}"/>
              </a:ext>
            </a:extLst>
          </p:cNvPr>
          <p:cNvSpPr>
            <a:spLocks noGrp="1"/>
          </p:cNvSpPr>
          <p:nvPr>
            <p:ph type="body" sz="quarter" idx="18"/>
          </p:nvPr>
        </p:nvSpPr>
        <p:spPr>
          <a:xfrm>
            <a:off x="8134351" y="0"/>
            <a:ext cx="9758363" cy="1124262"/>
          </a:xfrm>
        </p:spPr>
        <p:txBody>
          <a:bodyPr/>
          <a:lstStyle/>
          <a:p>
            <a:r>
              <a:rPr lang="de-CH" dirty="0"/>
              <a:t>Strategie und Zielerreichung im Verband – eine Studie</a:t>
            </a:r>
            <a:endParaRPr lang="fr-CH" dirty="0"/>
          </a:p>
        </p:txBody>
      </p:sp>
      <p:pic>
        <p:nvPicPr>
          <p:cNvPr id="8" name="Grafik 7">
            <a:extLst>
              <a:ext uri="{FF2B5EF4-FFF2-40B4-BE49-F238E27FC236}">
                <a16:creationId xmlns:a16="http://schemas.microsoft.com/office/drawing/2014/main" id="{5C692CB4-6128-6501-3501-7A44DC3B5BA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03588" y="2538251"/>
            <a:ext cx="15733986" cy="7517804"/>
          </a:xfrm>
          <a:prstGeom prst="rect">
            <a:avLst/>
          </a:prstGeom>
        </p:spPr>
      </p:pic>
    </p:spTree>
    <p:extLst>
      <p:ext uri="{BB962C8B-B14F-4D97-AF65-F5344CB8AC3E}">
        <p14:creationId xmlns:p14="http://schemas.microsoft.com/office/powerpoint/2010/main" val="3081905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E74BB-3A6B-30F1-A45B-7024D046D58B}"/>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94D04559-5511-95FA-3D63-C3EB89A7ED55}"/>
              </a:ext>
            </a:extLst>
          </p:cNvPr>
          <p:cNvSpPr>
            <a:spLocks noGrp="1"/>
          </p:cNvSpPr>
          <p:nvPr>
            <p:ph sz="quarter" idx="4"/>
          </p:nvPr>
        </p:nvSpPr>
        <p:spPr>
          <a:xfrm>
            <a:off x="395288" y="1431125"/>
            <a:ext cx="17738541" cy="8579979"/>
          </a:xfrm>
        </p:spPr>
        <p:txBody>
          <a:bodyPr>
            <a:normAutofit lnSpcReduction="10000"/>
          </a:bodyPr>
          <a:lstStyle/>
          <a:p>
            <a:pPr marL="0" indent="0">
              <a:lnSpc>
                <a:spcPct val="108000"/>
              </a:lnSpc>
              <a:spcBef>
                <a:spcPts val="450"/>
              </a:spcBef>
              <a:spcAft>
                <a:spcPts val="900"/>
              </a:spcAft>
              <a:buNone/>
            </a:pPr>
            <a:r>
              <a:rPr lang="de-CH" sz="3600" dirty="0">
                <a:latin typeface="Arial" panose="020B0604020202020204" pitchFamily="34" charset="0"/>
                <a:cs typeface="Arial" panose="020B0604020202020204" pitchFamily="34" charset="0"/>
              </a:rPr>
              <a:t>Ausgewählte Studienergebnisse (II): </a:t>
            </a:r>
            <a:r>
              <a:rPr lang="de-CH" sz="3600" b="1" dirty="0">
                <a:latin typeface="Arial" panose="020B0604020202020204" pitchFamily="34" charset="0"/>
                <a:cs typeface="Arial" panose="020B0604020202020204" pitchFamily="34" charset="0"/>
              </a:rPr>
              <a:t>Welche Zusammenhänge zeigen sich?</a:t>
            </a:r>
            <a:endParaRPr lang="de-CH" sz="3000" dirty="0">
              <a:latin typeface="Arial" panose="020B0604020202020204" pitchFamily="34" charset="0"/>
              <a:cs typeface="Arial" panose="020B0604020202020204" pitchFamily="34" charset="0"/>
            </a:endParaRPr>
          </a:p>
          <a:p>
            <a:pPr>
              <a:lnSpc>
                <a:spcPct val="108000"/>
              </a:lnSpc>
              <a:spcBef>
                <a:spcPts val="450"/>
              </a:spcBef>
              <a:spcAft>
                <a:spcPts val="900"/>
              </a:spcAft>
            </a:pPr>
            <a:r>
              <a:rPr lang="de-CH" sz="3000" dirty="0">
                <a:latin typeface="Arial" panose="020B0604020202020204" pitchFamily="34" charset="0"/>
                <a:cs typeface="Arial" panose="020B0604020202020204" pitchFamily="34" charset="0"/>
              </a:rPr>
              <a:t>In 2/3 der Verbände liegt die Hauptverantwortung in der ehrenamtlichen Leitung; bei den übrigen liegt sie bei der Geschäftsleitung oder ist nicht eindeutig zugeordnet.</a:t>
            </a:r>
          </a:p>
          <a:p>
            <a:pPr>
              <a:lnSpc>
                <a:spcPct val="108000"/>
              </a:lnSpc>
              <a:spcBef>
                <a:spcPts val="450"/>
              </a:spcBef>
              <a:spcAft>
                <a:spcPts val="900"/>
              </a:spcAft>
            </a:pPr>
            <a:r>
              <a:rPr lang="de-CH" sz="3000" dirty="0">
                <a:latin typeface="Arial" panose="020B0604020202020204" pitchFamily="34" charset="0"/>
                <a:cs typeface="Arial" panose="020B0604020202020204" pitchFamily="34" charset="0"/>
              </a:rPr>
              <a:t>Die Hälfte der Verbände erarbeitet ihre Strategie stark formalisiert und systematisch (Vision/Mission, Leitbild, detaillierte Mehrjahresplanung); ein Viertel arbeitet nach eigener Auskunft weitgehend ohne Formalisierung. Das hängt </a:t>
            </a:r>
            <a:r>
              <a:rPr lang="de-CH" sz="3000" u="sng" dirty="0">
                <a:latin typeface="Arial" panose="020B0604020202020204" pitchFamily="34" charset="0"/>
                <a:cs typeface="Arial" panose="020B0604020202020204" pitchFamily="34" charset="0"/>
              </a:rPr>
              <a:t>nicht</a:t>
            </a:r>
            <a:r>
              <a:rPr lang="de-CH" sz="3000" dirty="0">
                <a:latin typeface="Arial" panose="020B0604020202020204" pitchFamily="34" charset="0"/>
                <a:cs typeface="Arial" panose="020B0604020202020204" pitchFamily="34" charset="0"/>
              </a:rPr>
              <a:t> von der Verbandsgrösse ab!</a:t>
            </a:r>
          </a:p>
          <a:p>
            <a:pPr>
              <a:lnSpc>
                <a:spcPct val="108000"/>
              </a:lnSpc>
              <a:spcBef>
                <a:spcPts val="450"/>
              </a:spcBef>
              <a:spcAft>
                <a:spcPts val="900"/>
              </a:spcAft>
            </a:pPr>
            <a:r>
              <a:rPr lang="de-CH" sz="3000" dirty="0">
                <a:latin typeface="Arial" panose="020B0604020202020204" pitchFamily="34" charset="0"/>
                <a:cs typeface="Arial" panose="020B0604020202020204" pitchFamily="34" charset="0"/>
              </a:rPr>
              <a:t>Der Zeiteinsatz für die Strategiearbeit variiert (5% &gt; 5 Sitzungen jährlich / 24% mit 3-5 Sitzungen / 28% mit zwei Sitzungen / 43% mit einer einzigen Sitzung) mit der Formalisierung und Systematisierung, aber wiederum </a:t>
            </a:r>
            <a:r>
              <a:rPr lang="de-CH" sz="3000" u="sng" dirty="0">
                <a:latin typeface="Arial" panose="020B0604020202020204" pitchFamily="34" charset="0"/>
                <a:cs typeface="Arial" panose="020B0604020202020204" pitchFamily="34" charset="0"/>
              </a:rPr>
              <a:t>nicht</a:t>
            </a:r>
            <a:r>
              <a:rPr lang="de-CH" sz="3000" dirty="0">
                <a:latin typeface="Arial" panose="020B0604020202020204" pitchFamily="34" charset="0"/>
                <a:cs typeface="Arial" panose="020B0604020202020204" pitchFamily="34" charset="0"/>
              </a:rPr>
              <a:t> mit der Verbandsgrösse.</a:t>
            </a:r>
          </a:p>
          <a:p>
            <a:pPr>
              <a:lnSpc>
                <a:spcPct val="108000"/>
              </a:lnSpc>
              <a:spcBef>
                <a:spcPts val="450"/>
              </a:spcBef>
              <a:spcAft>
                <a:spcPts val="900"/>
              </a:spcAft>
            </a:pPr>
            <a:r>
              <a:rPr lang="de-CH" sz="3000" dirty="0">
                <a:latin typeface="Arial" panose="020B0604020202020204" pitchFamily="34" charset="0"/>
                <a:cs typeface="Arial" panose="020B0604020202020204" pitchFamily="34" charset="0"/>
              </a:rPr>
              <a:t>Je höher der Grad der Formalisierung und Systematisierung, umso grösser ist auch der Kreis der am Prozess Beteiligten (bzw. vielfältige Einbindung erfordert einen hohen Systematisierungsgrad).</a:t>
            </a:r>
          </a:p>
          <a:p>
            <a:pPr>
              <a:lnSpc>
                <a:spcPct val="108000"/>
              </a:lnSpc>
              <a:spcBef>
                <a:spcPts val="450"/>
              </a:spcBef>
              <a:spcAft>
                <a:spcPts val="900"/>
              </a:spcAft>
            </a:pPr>
            <a:r>
              <a:rPr lang="de-CH" sz="3000" dirty="0">
                <a:latin typeface="Arial" panose="020B0604020202020204" pitchFamily="34" charset="0"/>
                <a:cs typeface="Arial" panose="020B0604020202020204" pitchFamily="34" charset="0"/>
              </a:rPr>
              <a:t>Unter denjenigen Verbänden, die nach eigener Aussage ihre Strategie systematisch entwickeln, liegt die Zielerreichung auf einer Skala von 1 bis 5 bei einem Wert von 3.6 (Range von 1.6 bis 5.0). Dabei zeigt sich ein mittelstarker positiver Zusammenhang zwischen dem Formalisierungs-/</a:t>
            </a:r>
            <a:r>
              <a:rPr lang="de-CH" sz="3000" dirty="0" err="1">
                <a:latin typeface="Arial" panose="020B0604020202020204" pitchFamily="34" charset="0"/>
                <a:cs typeface="Arial" panose="020B0604020202020204" pitchFamily="34" charset="0"/>
              </a:rPr>
              <a:t>Systematisie-rungsgrad</a:t>
            </a:r>
            <a:r>
              <a:rPr lang="de-CH" sz="3000" dirty="0">
                <a:latin typeface="Arial" panose="020B0604020202020204" pitchFamily="34" charset="0"/>
                <a:cs typeface="Arial" panose="020B0604020202020204" pitchFamily="34" charset="0"/>
              </a:rPr>
              <a:t> und der Zielerreichung – wiederum unabhängig von der Grösse!</a:t>
            </a:r>
          </a:p>
          <a:p>
            <a:pPr>
              <a:lnSpc>
                <a:spcPct val="108000"/>
              </a:lnSpc>
              <a:spcAft>
                <a:spcPts val="900"/>
              </a:spcAft>
            </a:pPr>
            <a:endParaRPr lang="de-CH" sz="3000" dirty="0">
              <a:latin typeface="Arial" panose="020B0604020202020204" pitchFamily="34" charset="0"/>
              <a:cs typeface="Arial" panose="020B0604020202020204" pitchFamily="34" charset="0"/>
            </a:endParaRPr>
          </a:p>
        </p:txBody>
      </p:sp>
      <p:sp>
        <p:nvSpPr>
          <p:cNvPr id="3" name="Textplatzhalter 2">
            <a:extLst>
              <a:ext uri="{FF2B5EF4-FFF2-40B4-BE49-F238E27FC236}">
                <a16:creationId xmlns:a16="http://schemas.microsoft.com/office/drawing/2014/main" id="{E4BFFC5F-383C-5728-7C7A-6C1791A44ADA}"/>
              </a:ext>
            </a:extLst>
          </p:cNvPr>
          <p:cNvSpPr>
            <a:spLocks noGrp="1"/>
          </p:cNvSpPr>
          <p:nvPr>
            <p:ph type="body" sz="quarter" idx="18"/>
          </p:nvPr>
        </p:nvSpPr>
        <p:spPr>
          <a:xfrm>
            <a:off x="8134351" y="0"/>
            <a:ext cx="9758363" cy="1124262"/>
          </a:xfrm>
        </p:spPr>
        <p:txBody>
          <a:bodyPr/>
          <a:lstStyle/>
          <a:p>
            <a:r>
              <a:rPr lang="de-CH" dirty="0"/>
              <a:t>Strategie und Zielerreichung im Verband – eine Studie</a:t>
            </a:r>
            <a:endParaRPr lang="fr-CH" dirty="0"/>
          </a:p>
        </p:txBody>
      </p:sp>
    </p:spTree>
    <p:extLst>
      <p:ext uri="{BB962C8B-B14F-4D97-AF65-F5344CB8AC3E}">
        <p14:creationId xmlns:p14="http://schemas.microsoft.com/office/powerpoint/2010/main" val="2439890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3EEBE-EF95-BC39-27CD-1AE17D961721}"/>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327A5C4B-6992-2D9D-2482-13BEC8F2EFF8}"/>
              </a:ext>
            </a:extLst>
          </p:cNvPr>
          <p:cNvSpPr>
            <a:spLocks noGrp="1"/>
          </p:cNvSpPr>
          <p:nvPr>
            <p:ph sz="quarter" idx="4"/>
          </p:nvPr>
        </p:nvSpPr>
        <p:spPr>
          <a:xfrm>
            <a:off x="395288" y="1415359"/>
            <a:ext cx="17738541" cy="8075483"/>
          </a:xfrm>
        </p:spPr>
        <p:txBody>
          <a:bodyPr/>
          <a:lstStyle/>
          <a:p>
            <a:pPr marL="0" indent="0">
              <a:lnSpc>
                <a:spcPct val="108000"/>
              </a:lnSpc>
              <a:spcBef>
                <a:spcPts val="900"/>
              </a:spcBef>
              <a:spcAft>
                <a:spcPts val="900"/>
              </a:spcAft>
              <a:buNone/>
            </a:pPr>
            <a:r>
              <a:rPr lang="de-CH" sz="4200" b="1" dirty="0">
                <a:latin typeface="Arial" panose="020B0604020202020204" pitchFamily="34" charset="0"/>
                <a:cs typeface="Arial" panose="020B0604020202020204" pitchFamily="34" charset="0"/>
              </a:rPr>
              <a:t>Praktische Schlussfolgerungen:</a:t>
            </a:r>
          </a:p>
          <a:p>
            <a:pPr marL="685800" indent="-685800">
              <a:lnSpc>
                <a:spcPct val="108000"/>
              </a:lnSpc>
              <a:spcBef>
                <a:spcPts val="900"/>
              </a:spcBef>
              <a:spcAft>
                <a:spcPts val="900"/>
              </a:spcAft>
              <a:buFont typeface="+mj-lt"/>
              <a:buAutoNum type="arabicPeriod"/>
            </a:pPr>
            <a:r>
              <a:rPr lang="de-CH" sz="3300" dirty="0">
                <a:latin typeface="Arial" panose="020B0604020202020204" pitchFamily="34" charset="0"/>
                <a:cs typeface="Arial" panose="020B0604020202020204" pitchFamily="34" charset="0"/>
              </a:rPr>
              <a:t>Man kann mit seinem Verband – zumindest mittelfristig – </a:t>
            </a:r>
            <a:r>
              <a:rPr lang="de-CH" sz="3300" u="sng" dirty="0">
                <a:latin typeface="Arial" panose="020B0604020202020204" pitchFamily="34" charset="0"/>
                <a:cs typeface="Arial" panose="020B0604020202020204" pitchFamily="34" charset="0"/>
              </a:rPr>
              <a:t>überleben</a:t>
            </a:r>
            <a:r>
              <a:rPr lang="de-CH" sz="3300" dirty="0">
                <a:latin typeface="Arial" panose="020B0604020202020204" pitchFamily="34" charset="0"/>
                <a:cs typeface="Arial" panose="020B0604020202020204" pitchFamily="34" charset="0"/>
              </a:rPr>
              <a:t>, auch wenn man nur wenige Anstrengungen für eine systematische (d.h. geordnete und durchdachte) und dokumentierte Strategiearbeit unternimmt. Aber man </a:t>
            </a:r>
            <a:r>
              <a:rPr lang="de-CH" sz="3300" u="sng" dirty="0">
                <a:latin typeface="Arial" panose="020B0604020202020204" pitchFamily="34" charset="0"/>
                <a:cs typeface="Arial" panose="020B0604020202020204" pitchFamily="34" charset="0"/>
              </a:rPr>
              <a:t>lebt besser</a:t>
            </a:r>
            <a:r>
              <a:rPr lang="de-CH" sz="3300" dirty="0">
                <a:latin typeface="Arial" panose="020B0604020202020204" pitchFamily="34" charset="0"/>
                <a:cs typeface="Arial" panose="020B0604020202020204" pitchFamily="34" charset="0"/>
              </a:rPr>
              <a:t>, wenn man diese Aufgabe ernst nimmt und dafür nutzt, sich über akute Veränderungen und Trends gemeinsam auseinanderzusetzen.</a:t>
            </a:r>
          </a:p>
          <a:p>
            <a:pPr marL="685800" indent="-685800">
              <a:lnSpc>
                <a:spcPct val="108000"/>
              </a:lnSpc>
              <a:spcBef>
                <a:spcPts val="900"/>
              </a:spcBef>
              <a:spcAft>
                <a:spcPts val="900"/>
              </a:spcAft>
              <a:buFont typeface="+mj-lt"/>
              <a:buAutoNum type="arabicPeriod"/>
            </a:pPr>
            <a:r>
              <a:rPr lang="de-CH" sz="3300" dirty="0">
                <a:latin typeface="Arial" panose="020B0604020202020204" pitchFamily="34" charset="0"/>
                <a:cs typeface="Arial" panose="020B0604020202020204" pitchFamily="34" charset="0"/>
              </a:rPr>
              <a:t>Die Ausgestaltung des Strategieprozesses sollte sich vor allem daran orientieren, welche Funktionen (Positionierung, Reflexion, Koordination, Integration, Mobilisierung) Priorität haben. Es gibt nicht den einen perfekten Prozess für alle Verbände!</a:t>
            </a:r>
          </a:p>
          <a:p>
            <a:pPr marL="685800" indent="-685800">
              <a:lnSpc>
                <a:spcPct val="108000"/>
              </a:lnSpc>
              <a:spcBef>
                <a:spcPts val="900"/>
              </a:spcBef>
              <a:spcAft>
                <a:spcPts val="900"/>
              </a:spcAft>
              <a:buFont typeface="+mj-lt"/>
              <a:buAutoNum type="arabicPeriod"/>
            </a:pPr>
            <a:r>
              <a:rPr lang="de-CH" sz="3300" dirty="0">
                <a:latin typeface="Arial" panose="020B0604020202020204" pitchFamily="34" charset="0"/>
                <a:cs typeface="Arial" panose="020B0604020202020204" pitchFamily="34" charset="0"/>
              </a:rPr>
              <a:t>Mut zu einer breiten Beteiligung im Strategieprozess zahlt sich für </a:t>
            </a:r>
            <a:br>
              <a:rPr lang="de-CH" sz="3300" dirty="0">
                <a:latin typeface="Arial" panose="020B0604020202020204" pitchFamily="34" charset="0"/>
                <a:cs typeface="Arial" panose="020B0604020202020204" pitchFamily="34" charset="0"/>
              </a:rPr>
            </a:br>
            <a:r>
              <a:rPr lang="de-CH" sz="3300" dirty="0">
                <a:latin typeface="Arial" panose="020B0604020202020204" pitchFamily="34" charset="0"/>
                <a:cs typeface="Arial" panose="020B0604020202020204" pitchFamily="34" charset="0"/>
              </a:rPr>
              <a:t>sattelfeste und selbstbewusste Verbandsleitungen gewinnbringend </a:t>
            </a:r>
            <a:br>
              <a:rPr lang="de-CH" sz="3300" dirty="0">
                <a:latin typeface="Arial" panose="020B0604020202020204" pitchFamily="34" charset="0"/>
                <a:cs typeface="Arial" panose="020B0604020202020204" pitchFamily="34" charset="0"/>
              </a:rPr>
            </a:br>
            <a:r>
              <a:rPr lang="de-CH" sz="3300" dirty="0">
                <a:latin typeface="Arial" panose="020B0604020202020204" pitchFamily="34" charset="0"/>
                <a:cs typeface="Arial" panose="020B0604020202020204" pitchFamily="34" charset="0"/>
              </a:rPr>
              <a:t>aus. Nur wer «kippelt», stützt sich vielleicht besser auf die wichtigsten </a:t>
            </a:r>
            <a:br>
              <a:rPr lang="de-CH" sz="3300" dirty="0">
                <a:latin typeface="Arial" panose="020B0604020202020204" pitchFamily="34" charset="0"/>
                <a:cs typeface="Arial" panose="020B0604020202020204" pitchFamily="34" charset="0"/>
              </a:rPr>
            </a:br>
            <a:r>
              <a:rPr lang="de-CH" sz="3300" dirty="0">
                <a:latin typeface="Arial" panose="020B0604020202020204" pitchFamily="34" charset="0"/>
                <a:cs typeface="Arial" panose="020B0604020202020204" pitchFamily="34" charset="0"/>
              </a:rPr>
              <a:t>Unterstützer im Verband.</a:t>
            </a:r>
          </a:p>
        </p:txBody>
      </p:sp>
      <p:sp>
        <p:nvSpPr>
          <p:cNvPr id="3" name="Textplatzhalter 2">
            <a:extLst>
              <a:ext uri="{FF2B5EF4-FFF2-40B4-BE49-F238E27FC236}">
                <a16:creationId xmlns:a16="http://schemas.microsoft.com/office/drawing/2014/main" id="{717D0271-F209-E172-79D9-FD170AF921EA}"/>
              </a:ext>
            </a:extLst>
          </p:cNvPr>
          <p:cNvSpPr>
            <a:spLocks noGrp="1"/>
          </p:cNvSpPr>
          <p:nvPr>
            <p:ph type="body" sz="quarter" idx="18"/>
          </p:nvPr>
        </p:nvSpPr>
        <p:spPr>
          <a:xfrm>
            <a:off x="8134351" y="0"/>
            <a:ext cx="9758363" cy="1124262"/>
          </a:xfrm>
        </p:spPr>
        <p:txBody>
          <a:bodyPr/>
          <a:lstStyle/>
          <a:p>
            <a:r>
              <a:rPr lang="de-CH" dirty="0"/>
              <a:t>Fazit</a:t>
            </a:r>
            <a:endParaRPr lang="fr-CH" dirty="0"/>
          </a:p>
        </p:txBody>
      </p:sp>
    </p:spTree>
    <p:extLst>
      <p:ext uri="{BB962C8B-B14F-4D97-AF65-F5344CB8AC3E}">
        <p14:creationId xmlns:p14="http://schemas.microsoft.com/office/powerpoint/2010/main" val="164845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66814-8D06-4722-8E9F-F8B4B6331A1F}"/>
              </a:ext>
            </a:extLst>
          </p:cNvPr>
          <p:cNvSpPr>
            <a:spLocks noGrp="1"/>
          </p:cNvSpPr>
          <p:nvPr>
            <p:ph type="title"/>
          </p:nvPr>
        </p:nvSpPr>
        <p:spPr>
          <a:xfrm>
            <a:off x="395288" y="1671146"/>
            <a:ext cx="17497425" cy="7274069"/>
          </a:xfrm>
        </p:spPr>
        <p:txBody>
          <a:bodyPr anchor="b"/>
          <a:lstStyle/>
          <a:p>
            <a:pPr algn="l">
              <a:spcBef>
                <a:spcPts val="2700"/>
              </a:spcBef>
              <a:spcAft>
                <a:spcPts val="1800"/>
              </a:spcAft>
            </a:pPr>
            <a:r>
              <a:rPr lang="de-CH" sz="5400" b="1" dirty="0">
                <a:latin typeface="Arial" panose="020B0604020202020204" pitchFamily="34" charset="0"/>
                <a:cs typeface="Arial" panose="020B0604020202020204" pitchFamily="34" charset="0"/>
              </a:rPr>
              <a:t>Besten Dank für Ihr Interesse an unserer Forschungs- und Weiterbildungsarbeit!</a:t>
            </a:r>
            <a:br>
              <a:rPr lang="de-CH" dirty="0"/>
            </a:br>
            <a:br>
              <a:rPr lang="de-CH" sz="3000" dirty="0"/>
            </a:br>
            <a:r>
              <a:rPr lang="de-CH" sz="3000" dirty="0">
                <a:latin typeface="Arial" panose="020B0604020202020204" pitchFamily="34" charset="0"/>
                <a:cs typeface="Arial" panose="020B0604020202020204" pitchFamily="34" charset="0"/>
              </a:rPr>
              <a:t>Prof. Dr. Markus Gmür</a:t>
            </a:r>
            <a:br>
              <a:rPr lang="de-CH" sz="3000" dirty="0">
                <a:latin typeface="Arial" panose="020B0604020202020204" pitchFamily="34" charset="0"/>
                <a:cs typeface="Arial" panose="020B0604020202020204" pitchFamily="34" charset="0"/>
              </a:rPr>
            </a:br>
            <a:r>
              <a:rPr lang="de-CH" sz="3600" dirty="0">
                <a:latin typeface="Arial" panose="020B0604020202020204" pitchFamily="34" charset="0"/>
                <a:cs typeface="Arial" panose="020B0604020202020204" pitchFamily="34" charset="0"/>
              </a:rPr>
              <a:t>Verbandsmanagement Institut (VMI)</a:t>
            </a:r>
            <a:br>
              <a:rPr lang="de-CH" sz="3000" dirty="0">
                <a:latin typeface="Arial" panose="020B0604020202020204" pitchFamily="34" charset="0"/>
                <a:cs typeface="Arial" panose="020B0604020202020204" pitchFamily="34" charset="0"/>
              </a:rPr>
            </a:br>
            <a:r>
              <a:rPr lang="de-CH" sz="3000" dirty="0">
                <a:latin typeface="Arial" panose="020B0604020202020204" pitchFamily="34" charset="0"/>
                <a:cs typeface="Arial" panose="020B0604020202020204" pitchFamily="34" charset="0"/>
              </a:rPr>
              <a:t>Universität Fribourg/Freiburg</a:t>
            </a:r>
            <a:br>
              <a:rPr lang="de-CH" sz="3000" dirty="0">
                <a:latin typeface="Arial" panose="020B0604020202020204" pitchFamily="34" charset="0"/>
                <a:cs typeface="Arial" panose="020B0604020202020204" pitchFamily="34" charset="0"/>
              </a:rPr>
            </a:br>
            <a:br>
              <a:rPr lang="de-CH" sz="3000" dirty="0">
                <a:latin typeface="Arial" panose="020B0604020202020204" pitchFamily="34" charset="0"/>
                <a:cs typeface="Arial" panose="020B0604020202020204" pitchFamily="34" charset="0"/>
              </a:rPr>
            </a:br>
            <a:r>
              <a:rPr lang="de-CH" sz="42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www.vmi.ch</a:t>
            </a:r>
            <a:br>
              <a:rPr lang="de-CH" sz="3000" dirty="0">
                <a:latin typeface="Arial" panose="020B0604020202020204" pitchFamily="34" charset="0"/>
                <a:cs typeface="Arial" panose="020B0604020202020204" pitchFamily="34" charset="0"/>
              </a:rPr>
            </a:br>
            <a:r>
              <a:rPr lang="de-CH" sz="3000" dirty="0">
                <a:latin typeface="Arial" panose="020B0604020202020204" pitchFamily="34" charset="0"/>
                <a:cs typeface="Arial" panose="020B0604020202020204" pitchFamily="34" charset="0"/>
                <a:sym typeface="Wingdings" panose="05000000000000000000" pitchFamily="2" charset="2"/>
                <a:hlinkClick r:id="rId3">
                  <a:extLst>
                    <a:ext uri="{A12FA001-AC4F-418D-AE19-62706E023703}">
                      <ahyp:hlinkClr xmlns:ahyp="http://schemas.microsoft.com/office/drawing/2018/hyperlinkcolor" val="tx"/>
                    </a:ext>
                  </a:extLst>
                </a:hlinkClick>
              </a:rPr>
              <a:t>https://www.vmi.ch/de/npo-wissen/npo-themen/</a:t>
            </a:r>
            <a:r>
              <a:rPr lang="de-CH" sz="3000" dirty="0">
                <a:latin typeface="Arial" panose="020B0604020202020204" pitchFamily="34" charset="0"/>
                <a:cs typeface="Arial" panose="020B0604020202020204" pitchFamily="34" charset="0"/>
                <a:sym typeface="Wingdings" panose="05000000000000000000" pitchFamily="2" charset="2"/>
              </a:rPr>
              <a:t> </a:t>
            </a:r>
            <a:br>
              <a:rPr lang="de-CH" sz="3000" dirty="0">
                <a:latin typeface="Arial" panose="020B0604020202020204" pitchFamily="34" charset="0"/>
                <a:cs typeface="Arial" panose="020B0604020202020204" pitchFamily="34" charset="0"/>
                <a:sym typeface="Wingdings" panose="05000000000000000000" pitchFamily="2" charset="2"/>
              </a:rPr>
            </a:br>
            <a:r>
              <a:rPr lang="de-CH" sz="3600" dirty="0">
                <a:latin typeface="Arial" panose="020B0604020202020204" pitchFamily="34" charset="0"/>
                <a:cs typeface="Arial" panose="020B0604020202020204" pitchFamily="34" charset="0"/>
                <a:sym typeface="Wingdings" panose="05000000000000000000" pitchFamily="2" charset="2"/>
              </a:rPr>
              <a:t>mit vielen frei zugänglichen Downloads!</a:t>
            </a:r>
            <a:br>
              <a:rPr lang="de-CH" sz="3000" dirty="0">
                <a:latin typeface="Arial" panose="020B0604020202020204" pitchFamily="34" charset="0"/>
                <a:cs typeface="Arial" panose="020B0604020202020204" pitchFamily="34" charset="0"/>
              </a:rPr>
            </a:br>
            <a:br>
              <a:rPr lang="de-CH" sz="3000" dirty="0">
                <a:latin typeface="Arial" panose="020B0604020202020204" pitchFamily="34" charset="0"/>
                <a:cs typeface="Arial" panose="020B0604020202020204" pitchFamily="34" charset="0"/>
              </a:rPr>
            </a:br>
            <a:br>
              <a:rPr lang="de-CH" sz="3000" dirty="0">
                <a:latin typeface="Arial" panose="020B0604020202020204" pitchFamily="34" charset="0"/>
                <a:cs typeface="Arial" panose="020B0604020202020204" pitchFamily="34" charset="0"/>
              </a:rPr>
            </a:br>
            <a:r>
              <a:rPr lang="de-CH" sz="3000" dirty="0">
                <a:latin typeface="Arial" panose="020B0604020202020204" pitchFamily="34" charset="0"/>
                <a:cs typeface="Arial" panose="020B0604020202020204" pitchFamily="34" charset="0"/>
              </a:rPr>
              <a:t>Oder folgen Sie uns:</a:t>
            </a:r>
            <a:endParaRPr lang="fr-CH" dirty="0">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C162F2D2-D749-4C03-8894-72260B30F8B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6531" y="9064487"/>
            <a:ext cx="2406314" cy="745434"/>
          </a:xfrm>
          <a:prstGeom prst="rect">
            <a:avLst/>
          </a:prstGeom>
        </p:spPr>
      </p:pic>
      <p:pic>
        <p:nvPicPr>
          <p:cNvPr id="8" name="Grafik 7">
            <a:extLst>
              <a:ext uri="{FF2B5EF4-FFF2-40B4-BE49-F238E27FC236}">
                <a16:creationId xmlns:a16="http://schemas.microsoft.com/office/drawing/2014/main" id="{06D4FFC4-7043-4BFA-8337-35E5A93E06A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363200" y="4425674"/>
            <a:ext cx="6678060" cy="4504632"/>
          </a:xfrm>
          <a:prstGeom prst="rect">
            <a:avLst/>
          </a:prstGeom>
        </p:spPr>
      </p:pic>
    </p:spTree>
    <p:extLst>
      <p:ext uri="{BB962C8B-B14F-4D97-AF65-F5344CB8AC3E}">
        <p14:creationId xmlns:p14="http://schemas.microsoft.com/office/powerpoint/2010/main" val="449792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676143">
            <a:off x="-2778028" y="-5926516"/>
            <a:ext cx="8404801" cy="6528421"/>
          </a:xfrm>
          <a:custGeom>
            <a:avLst/>
            <a:gdLst/>
            <a:ahLst/>
            <a:cxnLst/>
            <a:rect l="l" t="t" r="r" b="b"/>
            <a:pathLst>
              <a:path w="8404801" h="6528421">
                <a:moveTo>
                  <a:pt x="0" y="0"/>
                </a:moveTo>
                <a:lnTo>
                  <a:pt x="8404801" y="0"/>
                </a:lnTo>
                <a:lnTo>
                  <a:pt x="8404801" y="6528420"/>
                </a:lnTo>
                <a:lnTo>
                  <a:pt x="0" y="6528420"/>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3" name="Freeform 3"/>
          <p:cNvSpPr/>
          <p:nvPr/>
        </p:nvSpPr>
        <p:spPr>
          <a:xfrm>
            <a:off x="13481997" y="9001418"/>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sp>
        <p:nvSpPr>
          <p:cNvPr id="6" name="TextBox 6"/>
          <p:cNvSpPr txBox="1"/>
          <p:nvPr/>
        </p:nvSpPr>
        <p:spPr>
          <a:xfrm>
            <a:off x="838682" y="1399382"/>
            <a:ext cx="16420618" cy="1444624"/>
          </a:xfrm>
          <a:prstGeom prst="rect">
            <a:avLst/>
          </a:prstGeom>
        </p:spPr>
        <p:txBody>
          <a:bodyPr lIns="0" tIns="0" rIns="0" bIns="0" rtlCol="0" anchor="t">
            <a:spAutoFit/>
          </a:bodyPr>
          <a:lstStyle/>
          <a:p>
            <a:pPr algn="r">
              <a:lnSpc>
                <a:spcPts val="11200"/>
              </a:lnSpc>
            </a:pPr>
            <a:r>
              <a:rPr lang="en-US" sz="8000">
                <a:solidFill>
                  <a:srgbClr val="6D6D6D"/>
                </a:solidFill>
                <a:latin typeface="Angelica"/>
                <a:ea typeface="Angelica"/>
                <a:cs typeface="Angelica"/>
                <a:sym typeface="Angelica"/>
              </a:rPr>
              <a:t>Was bedeutet das für die SKG?</a:t>
            </a:r>
          </a:p>
        </p:txBody>
      </p:sp>
      <p:sp>
        <p:nvSpPr>
          <p:cNvPr id="7" name="TextBox 7"/>
          <p:cNvSpPr txBox="1"/>
          <p:nvPr/>
        </p:nvSpPr>
        <p:spPr>
          <a:xfrm>
            <a:off x="1028700" y="2915451"/>
            <a:ext cx="12453297" cy="873126"/>
          </a:xfrm>
          <a:prstGeom prst="rect">
            <a:avLst/>
          </a:prstGeom>
        </p:spPr>
        <p:txBody>
          <a:bodyPr lIns="0" tIns="0" rIns="0" bIns="0" rtlCol="0" anchor="t">
            <a:spAutoFit/>
          </a:bodyPr>
          <a:lstStyle/>
          <a:p>
            <a:pPr algn="l">
              <a:lnSpc>
                <a:spcPts val="6999"/>
              </a:lnSpc>
            </a:pPr>
            <a:r>
              <a:rPr lang="en-US" sz="4999">
                <a:solidFill>
                  <a:srgbClr val="6D6D6D"/>
                </a:solidFill>
                <a:latin typeface="Arimo"/>
                <a:ea typeface="Arimo"/>
                <a:cs typeface="Arimo"/>
                <a:sym typeface="Arimo"/>
              </a:rPr>
              <a:t>Trend Eintragungen im SHSB</a:t>
            </a:r>
          </a:p>
        </p:txBody>
      </p:sp>
      <p:pic>
        <p:nvPicPr>
          <p:cNvPr id="8" name="Picture 8"/>
          <p:cNvPicPr>
            <a:picLocks noChangeAspect="1"/>
          </p:cNvPicPr>
          <p:nvPr/>
        </p:nvPicPr>
        <p:blipFill>
          <a:blip r:embed="rId8"/>
          <a:stretch>
            <a:fillRect/>
          </a:stretch>
        </p:blipFill>
        <p:spPr>
          <a:xfrm>
            <a:off x="-594360" y="2566681"/>
            <a:ext cx="19476720" cy="7917041"/>
          </a:xfrm>
          <a:prstGeom prst="rect">
            <a:avLst/>
          </a:prstGeom>
        </p:spPr>
      </p:pic>
      <p:sp>
        <p:nvSpPr>
          <p:cNvPr id="9" name="AutoShape 9"/>
          <p:cNvSpPr/>
          <p:nvPr/>
        </p:nvSpPr>
        <p:spPr>
          <a:xfrm>
            <a:off x="3590800" y="5162446"/>
            <a:ext cx="12038712" cy="1264153"/>
          </a:xfrm>
          <a:prstGeom prst="line">
            <a:avLst/>
          </a:prstGeom>
          <a:ln w="38100" cap="flat">
            <a:solidFill>
              <a:srgbClr val="E70814"/>
            </a:solidFill>
            <a:prstDash val="solid"/>
            <a:headEnd type="none" w="sm" len="sm"/>
            <a:tailEnd type="arrow" w="med" len="sm"/>
          </a:ln>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676143">
            <a:off x="-2778028" y="-5926516"/>
            <a:ext cx="8404801" cy="6528421"/>
          </a:xfrm>
          <a:custGeom>
            <a:avLst/>
            <a:gdLst/>
            <a:ahLst/>
            <a:cxnLst/>
            <a:rect l="l" t="t" r="r" b="b"/>
            <a:pathLst>
              <a:path w="8404801" h="6528421">
                <a:moveTo>
                  <a:pt x="0" y="0"/>
                </a:moveTo>
                <a:lnTo>
                  <a:pt x="8404801" y="0"/>
                </a:lnTo>
                <a:lnTo>
                  <a:pt x="8404801" y="6528420"/>
                </a:lnTo>
                <a:lnTo>
                  <a:pt x="0" y="6528420"/>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3" name="Freeform 3"/>
          <p:cNvSpPr/>
          <p:nvPr/>
        </p:nvSpPr>
        <p:spPr>
          <a:xfrm>
            <a:off x="13481997" y="9001418"/>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sp>
        <p:nvSpPr>
          <p:cNvPr id="6" name="TextBox 6"/>
          <p:cNvSpPr txBox="1"/>
          <p:nvPr/>
        </p:nvSpPr>
        <p:spPr>
          <a:xfrm>
            <a:off x="838682" y="1399382"/>
            <a:ext cx="16420618" cy="1444624"/>
          </a:xfrm>
          <a:prstGeom prst="rect">
            <a:avLst/>
          </a:prstGeom>
        </p:spPr>
        <p:txBody>
          <a:bodyPr lIns="0" tIns="0" rIns="0" bIns="0" rtlCol="0" anchor="t">
            <a:spAutoFit/>
          </a:bodyPr>
          <a:lstStyle/>
          <a:p>
            <a:pPr algn="r">
              <a:lnSpc>
                <a:spcPts val="11200"/>
              </a:lnSpc>
            </a:pPr>
            <a:r>
              <a:rPr lang="en-US" sz="8000">
                <a:solidFill>
                  <a:srgbClr val="6D6D6D"/>
                </a:solidFill>
                <a:latin typeface="Angelica"/>
                <a:ea typeface="Angelica"/>
                <a:cs typeface="Angelica"/>
                <a:sym typeface="Angelica"/>
              </a:rPr>
              <a:t>Was bedeutet das für die SKG?</a:t>
            </a:r>
          </a:p>
        </p:txBody>
      </p:sp>
      <p:sp>
        <p:nvSpPr>
          <p:cNvPr id="7" name="TextBox 7"/>
          <p:cNvSpPr txBox="1"/>
          <p:nvPr/>
        </p:nvSpPr>
        <p:spPr>
          <a:xfrm>
            <a:off x="1028700" y="2915451"/>
            <a:ext cx="12453297" cy="873126"/>
          </a:xfrm>
          <a:prstGeom prst="rect">
            <a:avLst/>
          </a:prstGeom>
        </p:spPr>
        <p:txBody>
          <a:bodyPr lIns="0" tIns="0" rIns="0" bIns="0" rtlCol="0" anchor="t">
            <a:spAutoFit/>
          </a:bodyPr>
          <a:lstStyle/>
          <a:p>
            <a:pPr algn="l">
              <a:lnSpc>
                <a:spcPts val="6999"/>
              </a:lnSpc>
            </a:pPr>
            <a:r>
              <a:rPr lang="en-US" sz="4999">
                <a:solidFill>
                  <a:srgbClr val="6D6D6D"/>
                </a:solidFill>
                <a:latin typeface="Arimo"/>
                <a:ea typeface="Arimo"/>
                <a:cs typeface="Arimo"/>
                <a:sym typeface="Arimo"/>
              </a:rPr>
              <a:t>Trend Mitglieder der SKG</a:t>
            </a:r>
          </a:p>
        </p:txBody>
      </p:sp>
      <p:pic>
        <p:nvPicPr>
          <p:cNvPr id="8" name="Picture 8"/>
          <p:cNvPicPr>
            <a:picLocks noChangeAspect="1"/>
          </p:cNvPicPr>
          <p:nvPr/>
        </p:nvPicPr>
        <p:blipFill>
          <a:blip r:embed="rId8"/>
          <a:stretch>
            <a:fillRect/>
          </a:stretch>
        </p:blipFill>
        <p:spPr>
          <a:xfrm>
            <a:off x="-615315" y="2564776"/>
            <a:ext cx="19499580" cy="7920851"/>
          </a:xfrm>
          <a:prstGeom prst="rect">
            <a:avLst/>
          </a:prstGeom>
        </p:spPr>
      </p:pic>
      <p:sp>
        <p:nvSpPr>
          <p:cNvPr id="9" name="AutoShape 9"/>
          <p:cNvSpPr/>
          <p:nvPr/>
        </p:nvSpPr>
        <p:spPr>
          <a:xfrm>
            <a:off x="3733018" y="5996803"/>
            <a:ext cx="11959713" cy="0"/>
          </a:xfrm>
          <a:prstGeom prst="line">
            <a:avLst/>
          </a:prstGeom>
          <a:ln w="38100" cap="flat">
            <a:solidFill>
              <a:srgbClr val="E70814"/>
            </a:solidFill>
            <a:prstDash val="solid"/>
            <a:headEnd type="none" w="sm" len="sm"/>
            <a:tailEnd type="arrow" w="med" len="sm"/>
          </a:ln>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676143">
            <a:off x="-2778028" y="-5926516"/>
            <a:ext cx="8404801" cy="6528421"/>
          </a:xfrm>
          <a:custGeom>
            <a:avLst/>
            <a:gdLst/>
            <a:ahLst/>
            <a:cxnLst/>
            <a:rect l="l" t="t" r="r" b="b"/>
            <a:pathLst>
              <a:path w="8404801" h="6528421">
                <a:moveTo>
                  <a:pt x="0" y="0"/>
                </a:moveTo>
                <a:lnTo>
                  <a:pt x="8404801" y="0"/>
                </a:lnTo>
                <a:lnTo>
                  <a:pt x="8404801" y="6528420"/>
                </a:lnTo>
                <a:lnTo>
                  <a:pt x="0" y="6528420"/>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3" name="Freeform 3"/>
          <p:cNvSpPr/>
          <p:nvPr/>
        </p:nvSpPr>
        <p:spPr>
          <a:xfrm>
            <a:off x="13481997" y="9001418"/>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sp>
        <p:nvSpPr>
          <p:cNvPr id="6" name="TextBox 6"/>
          <p:cNvSpPr txBox="1"/>
          <p:nvPr/>
        </p:nvSpPr>
        <p:spPr>
          <a:xfrm>
            <a:off x="838682" y="1399382"/>
            <a:ext cx="16420618" cy="1444624"/>
          </a:xfrm>
          <a:prstGeom prst="rect">
            <a:avLst/>
          </a:prstGeom>
        </p:spPr>
        <p:txBody>
          <a:bodyPr lIns="0" tIns="0" rIns="0" bIns="0" rtlCol="0" anchor="t">
            <a:spAutoFit/>
          </a:bodyPr>
          <a:lstStyle/>
          <a:p>
            <a:pPr algn="r">
              <a:lnSpc>
                <a:spcPts val="11200"/>
              </a:lnSpc>
            </a:pPr>
            <a:r>
              <a:rPr lang="en-US" sz="8000">
                <a:solidFill>
                  <a:srgbClr val="6D6D6D"/>
                </a:solidFill>
                <a:latin typeface="Angelica"/>
                <a:ea typeface="Angelica"/>
                <a:cs typeface="Angelica"/>
                <a:sym typeface="Angelica"/>
              </a:rPr>
              <a:t>Was bedeutet das für die SKG?</a:t>
            </a:r>
          </a:p>
        </p:txBody>
      </p:sp>
      <p:sp>
        <p:nvSpPr>
          <p:cNvPr id="7" name="TextBox 7"/>
          <p:cNvSpPr txBox="1"/>
          <p:nvPr/>
        </p:nvSpPr>
        <p:spPr>
          <a:xfrm>
            <a:off x="1028700" y="2915451"/>
            <a:ext cx="12453297" cy="873126"/>
          </a:xfrm>
          <a:prstGeom prst="rect">
            <a:avLst/>
          </a:prstGeom>
        </p:spPr>
        <p:txBody>
          <a:bodyPr lIns="0" tIns="0" rIns="0" bIns="0" rtlCol="0" anchor="t">
            <a:spAutoFit/>
          </a:bodyPr>
          <a:lstStyle/>
          <a:p>
            <a:pPr algn="l">
              <a:lnSpc>
                <a:spcPts val="6999"/>
              </a:lnSpc>
            </a:pPr>
            <a:r>
              <a:rPr lang="en-US" sz="4999">
                <a:solidFill>
                  <a:srgbClr val="6D6D6D"/>
                </a:solidFill>
                <a:latin typeface="Arimo"/>
                <a:ea typeface="Arimo"/>
                <a:cs typeface="Arimo"/>
                <a:sym typeface="Arimo"/>
              </a:rPr>
              <a:t>Trend der Hundehalter in der Schweiz</a:t>
            </a:r>
          </a:p>
        </p:txBody>
      </p:sp>
      <p:pic>
        <p:nvPicPr>
          <p:cNvPr id="8" name="Picture 8"/>
          <p:cNvPicPr>
            <a:picLocks noChangeAspect="1"/>
          </p:cNvPicPr>
          <p:nvPr/>
        </p:nvPicPr>
        <p:blipFill>
          <a:blip r:embed="rId8"/>
          <a:stretch>
            <a:fillRect/>
          </a:stretch>
        </p:blipFill>
        <p:spPr>
          <a:xfrm>
            <a:off x="-803910" y="2547631"/>
            <a:ext cx="19705320" cy="7955141"/>
          </a:xfrm>
          <a:prstGeom prst="rect">
            <a:avLst/>
          </a:prstGeom>
        </p:spPr>
      </p:pic>
      <p:sp>
        <p:nvSpPr>
          <p:cNvPr id="9" name="AutoShape 9"/>
          <p:cNvSpPr/>
          <p:nvPr/>
        </p:nvSpPr>
        <p:spPr>
          <a:xfrm flipV="1">
            <a:off x="3511791" y="5480258"/>
            <a:ext cx="12412793" cy="884907"/>
          </a:xfrm>
          <a:prstGeom prst="line">
            <a:avLst/>
          </a:prstGeom>
          <a:ln w="38100" cap="flat">
            <a:solidFill>
              <a:srgbClr val="E70814"/>
            </a:solidFill>
            <a:prstDash val="solid"/>
            <a:headEnd type="none" w="sm" len="sm"/>
            <a:tailEnd type="arrow" w="med" len="sm"/>
          </a:ln>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493435">
            <a:off x="11261249" y="655400"/>
            <a:ext cx="14524936" cy="10088228"/>
          </a:xfrm>
          <a:custGeom>
            <a:avLst/>
            <a:gdLst/>
            <a:ahLst/>
            <a:cxnLst/>
            <a:rect l="l" t="t" r="r" b="b"/>
            <a:pathLst>
              <a:path w="14524936" h="10088228">
                <a:moveTo>
                  <a:pt x="0" y="0"/>
                </a:moveTo>
                <a:lnTo>
                  <a:pt x="14524936" y="0"/>
                </a:lnTo>
                <a:lnTo>
                  <a:pt x="14524936" y="10088228"/>
                </a:lnTo>
                <a:lnTo>
                  <a:pt x="0" y="100882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4"/>
            <a:stretch>
              <a:fillRect/>
            </a:stretch>
          </a:blipFill>
        </p:spPr>
      </p:sp>
      <p:sp>
        <p:nvSpPr>
          <p:cNvPr id="4" name="Freeform 4"/>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sp>
      <p:sp>
        <p:nvSpPr>
          <p:cNvPr id="5" name="Freeform 5"/>
          <p:cNvSpPr/>
          <p:nvPr/>
        </p:nvSpPr>
        <p:spPr>
          <a:xfrm>
            <a:off x="1139313" y="4764981"/>
            <a:ext cx="7097942" cy="2182617"/>
          </a:xfrm>
          <a:custGeom>
            <a:avLst/>
            <a:gdLst/>
            <a:ahLst/>
            <a:cxnLst/>
            <a:rect l="l" t="t" r="r" b="b"/>
            <a:pathLst>
              <a:path w="7097942" h="2182617">
                <a:moveTo>
                  <a:pt x="0" y="0"/>
                </a:moveTo>
                <a:lnTo>
                  <a:pt x="7097942" y="0"/>
                </a:lnTo>
                <a:lnTo>
                  <a:pt x="7097942" y="2182617"/>
                </a:lnTo>
                <a:lnTo>
                  <a:pt x="0" y="2182617"/>
                </a:lnTo>
                <a:lnTo>
                  <a:pt x="0" y="0"/>
                </a:lnTo>
                <a:close/>
              </a:path>
            </a:pathLst>
          </a:custGeom>
          <a:blipFill>
            <a:blip r:embed="rId6"/>
            <a:stretch>
              <a:fillRect/>
            </a:stretch>
          </a:blipFill>
          <a:ln w="19050" cap="sq">
            <a:solidFill>
              <a:srgbClr val="000000"/>
            </a:solidFill>
            <a:prstDash val="solid"/>
            <a:miter/>
          </a:ln>
        </p:spPr>
      </p:sp>
      <p:sp>
        <p:nvSpPr>
          <p:cNvPr id="6" name="Freeform 6"/>
          <p:cNvSpPr/>
          <p:nvPr/>
        </p:nvSpPr>
        <p:spPr>
          <a:xfrm>
            <a:off x="9090525" y="4764981"/>
            <a:ext cx="7591712" cy="2182617"/>
          </a:xfrm>
          <a:custGeom>
            <a:avLst/>
            <a:gdLst/>
            <a:ahLst/>
            <a:cxnLst/>
            <a:rect l="l" t="t" r="r" b="b"/>
            <a:pathLst>
              <a:path w="7591712" h="2182617">
                <a:moveTo>
                  <a:pt x="0" y="0"/>
                </a:moveTo>
                <a:lnTo>
                  <a:pt x="7591712" y="0"/>
                </a:lnTo>
                <a:lnTo>
                  <a:pt x="7591712" y="2182617"/>
                </a:lnTo>
                <a:lnTo>
                  <a:pt x="0" y="2182617"/>
                </a:lnTo>
                <a:lnTo>
                  <a:pt x="0" y="0"/>
                </a:lnTo>
                <a:close/>
              </a:path>
            </a:pathLst>
          </a:custGeom>
          <a:blipFill>
            <a:blip r:embed="rId7"/>
            <a:stretch>
              <a:fillRect/>
            </a:stretch>
          </a:blipFill>
          <a:ln w="19050" cap="sq">
            <a:solidFill>
              <a:srgbClr val="000000"/>
            </a:solidFill>
            <a:prstDash val="solid"/>
            <a:miter/>
          </a:ln>
        </p:spPr>
      </p:sp>
      <p:sp>
        <p:nvSpPr>
          <p:cNvPr id="7" name="Freeform 7"/>
          <p:cNvSpPr/>
          <p:nvPr/>
        </p:nvSpPr>
        <p:spPr>
          <a:xfrm>
            <a:off x="1139313" y="7662539"/>
            <a:ext cx="7046189" cy="2069818"/>
          </a:xfrm>
          <a:custGeom>
            <a:avLst/>
            <a:gdLst/>
            <a:ahLst/>
            <a:cxnLst/>
            <a:rect l="l" t="t" r="r" b="b"/>
            <a:pathLst>
              <a:path w="7046189" h="2069818">
                <a:moveTo>
                  <a:pt x="0" y="0"/>
                </a:moveTo>
                <a:lnTo>
                  <a:pt x="7046189" y="0"/>
                </a:lnTo>
                <a:lnTo>
                  <a:pt x="7046189" y="2069818"/>
                </a:lnTo>
                <a:lnTo>
                  <a:pt x="0" y="2069818"/>
                </a:lnTo>
                <a:lnTo>
                  <a:pt x="0" y="0"/>
                </a:lnTo>
                <a:close/>
              </a:path>
            </a:pathLst>
          </a:custGeom>
          <a:blipFill>
            <a:blip r:embed="rId8"/>
            <a:stretch>
              <a:fillRect/>
            </a:stretch>
          </a:blipFill>
          <a:ln w="19050" cap="sq">
            <a:solidFill>
              <a:srgbClr val="000000"/>
            </a:solidFill>
            <a:prstDash val="solid"/>
            <a:miter/>
          </a:ln>
        </p:spPr>
      </p:sp>
      <p:sp>
        <p:nvSpPr>
          <p:cNvPr id="8" name="TextBox 8"/>
          <p:cNvSpPr txBox="1"/>
          <p:nvPr/>
        </p:nvSpPr>
        <p:spPr>
          <a:xfrm>
            <a:off x="1139313" y="1452216"/>
            <a:ext cx="15902424" cy="2803525"/>
          </a:xfrm>
          <a:prstGeom prst="rect">
            <a:avLst/>
          </a:prstGeom>
        </p:spPr>
        <p:txBody>
          <a:bodyPr lIns="0" tIns="0" rIns="0" bIns="0" rtlCol="0" anchor="t">
            <a:spAutoFit/>
          </a:bodyPr>
          <a:lstStyle/>
          <a:p>
            <a:pPr algn="l">
              <a:lnSpc>
                <a:spcPts val="5599"/>
              </a:lnSpc>
            </a:pPr>
            <a:r>
              <a:rPr lang="en-US" sz="3999">
                <a:solidFill>
                  <a:srgbClr val="6D6D6D"/>
                </a:solidFill>
                <a:latin typeface="Arimo"/>
                <a:ea typeface="Arimo"/>
                <a:cs typeface="Arimo"/>
                <a:sym typeface="Arimo"/>
              </a:rPr>
              <a:t>Wenn wir die Hundepopulation betrachten, handelt es sich um einen wachsenden Markt, an dem wir regelmässig Marktanteile verlieren. Der Trend ist klar ersichtlich, Was können, sollen, müssen wir dagegen tun? </a:t>
            </a:r>
          </a:p>
        </p:txBody>
      </p:sp>
      <p:sp>
        <p:nvSpPr>
          <p:cNvPr id="9" name="TextBox 9"/>
          <p:cNvSpPr txBox="1"/>
          <p:nvPr/>
        </p:nvSpPr>
        <p:spPr>
          <a:xfrm>
            <a:off x="1139313" y="6951130"/>
            <a:ext cx="6800521" cy="349250"/>
          </a:xfrm>
          <a:prstGeom prst="rect">
            <a:avLst/>
          </a:prstGeom>
        </p:spPr>
        <p:txBody>
          <a:bodyPr lIns="0" tIns="0" rIns="0" bIns="0" rtlCol="0" anchor="t">
            <a:spAutoFit/>
          </a:bodyPr>
          <a:lstStyle/>
          <a:p>
            <a:pPr algn="l">
              <a:lnSpc>
                <a:spcPts val="2800"/>
              </a:lnSpc>
            </a:pPr>
            <a:r>
              <a:rPr lang="en-US" sz="2000">
                <a:solidFill>
                  <a:srgbClr val="6D6D6D"/>
                </a:solidFill>
                <a:latin typeface="Arimo"/>
                <a:ea typeface="Arimo"/>
                <a:cs typeface="Arimo"/>
                <a:sym typeface="Arimo"/>
              </a:rPr>
              <a:t>Trend Eintragungen im SHSB</a:t>
            </a:r>
          </a:p>
        </p:txBody>
      </p:sp>
      <p:sp>
        <p:nvSpPr>
          <p:cNvPr id="10" name="TextBox 10"/>
          <p:cNvSpPr txBox="1"/>
          <p:nvPr/>
        </p:nvSpPr>
        <p:spPr>
          <a:xfrm>
            <a:off x="1139313" y="9732357"/>
            <a:ext cx="6800521" cy="349250"/>
          </a:xfrm>
          <a:prstGeom prst="rect">
            <a:avLst/>
          </a:prstGeom>
        </p:spPr>
        <p:txBody>
          <a:bodyPr lIns="0" tIns="0" rIns="0" bIns="0" rtlCol="0" anchor="t">
            <a:spAutoFit/>
          </a:bodyPr>
          <a:lstStyle/>
          <a:p>
            <a:pPr algn="l">
              <a:lnSpc>
                <a:spcPts val="2800"/>
              </a:lnSpc>
            </a:pPr>
            <a:r>
              <a:rPr lang="en-US" sz="2000">
                <a:solidFill>
                  <a:srgbClr val="6D6D6D"/>
                </a:solidFill>
                <a:latin typeface="Arimo"/>
                <a:ea typeface="Arimo"/>
                <a:cs typeface="Arimo"/>
                <a:sym typeface="Arimo"/>
              </a:rPr>
              <a:t>Trend Mitgliederanzahl SKG</a:t>
            </a:r>
          </a:p>
        </p:txBody>
      </p:sp>
      <p:sp>
        <p:nvSpPr>
          <p:cNvPr id="11" name="TextBox 11"/>
          <p:cNvSpPr txBox="1"/>
          <p:nvPr/>
        </p:nvSpPr>
        <p:spPr>
          <a:xfrm>
            <a:off x="9090525" y="6951130"/>
            <a:ext cx="6800521" cy="349250"/>
          </a:xfrm>
          <a:prstGeom prst="rect">
            <a:avLst/>
          </a:prstGeom>
        </p:spPr>
        <p:txBody>
          <a:bodyPr lIns="0" tIns="0" rIns="0" bIns="0" rtlCol="0" anchor="t">
            <a:spAutoFit/>
          </a:bodyPr>
          <a:lstStyle/>
          <a:p>
            <a:pPr algn="l">
              <a:lnSpc>
                <a:spcPts val="2800"/>
              </a:lnSpc>
            </a:pPr>
            <a:r>
              <a:rPr lang="en-US" sz="2000">
                <a:solidFill>
                  <a:srgbClr val="6D6D6D"/>
                </a:solidFill>
                <a:latin typeface="Arimo"/>
                <a:ea typeface="Arimo"/>
                <a:cs typeface="Arimo"/>
                <a:sym typeface="Arimo"/>
              </a:rPr>
              <a:t>Trend Hundeahlter in der Schweiz</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493435">
            <a:off x="11261249" y="655400"/>
            <a:ext cx="14524936" cy="10088228"/>
          </a:xfrm>
          <a:custGeom>
            <a:avLst/>
            <a:gdLst/>
            <a:ahLst/>
            <a:cxnLst/>
            <a:rect l="l" t="t" r="r" b="b"/>
            <a:pathLst>
              <a:path w="14524936" h="10088228">
                <a:moveTo>
                  <a:pt x="0" y="0"/>
                </a:moveTo>
                <a:lnTo>
                  <a:pt x="14524936" y="0"/>
                </a:lnTo>
                <a:lnTo>
                  <a:pt x="14524936" y="10088228"/>
                </a:lnTo>
                <a:lnTo>
                  <a:pt x="0" y="100882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4"/>
            <a:stretch>
              <a:fillRect/>
            </a:stretch>
          </a:blipFill>
        </p:spPr>
      </p:sp>
      <p:sp>
        <p:nvSpPr>
          <p:cNvPr id="4" name="Freeform 4"/>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sp>
      <p:sp>
        <p:nvSpPr>
          <p:cNvPr id="5" name="TextBox 5"/>
          <p:cNvSpPr txBox="1"/>
          <p:nvPr/>
        </p:nvSpPr>
        <p:spPr>
          <a:xfrm>
            <a:off x="1028700" y="3443257"/>
            <a:ext cx="16230600" cy="5622925"/>
          </a:xfrm>
          <a:prstGeom prst="rect">
            <a:avLst/>
          </a:prstGeom>
        </p:spPr>
        <p:txBody>
          <a:bodyPr lIns="0" tIns="0" rIns="0" bIns="0" rtlCol="0" anchor="t">
            <a:spAutoFit/>
          </a:bodyPr>
          <a:lstStyle/>
          <a:p>
            <a:pPr marL="863599" lvl="1" indent="-431800" algn="l">
              <a:lnSpc>
                <a:spcPts val="5599"/>
              </a:lnSpc>
              <a:buFont typeface="Arial"/>
              <a:buChar char="•"/>
            </a:pPr>
            <a:r>
              <a:rPr lang="en-US" sz="3999">
                <a:solidFill>
                  <a:srgbClr val="D69900"/>
                </a:solidFill>
                <a:latin typeface="Arimo"/>
                <a:ea typeface="Arimo"/>
                <a:cs typeface="Arimo"/>
                <a:sym typeface="Arimo"/>
              </a:rPr>
              <a:t>Individualisierung</a:t>
            </a:r>
            <a:r>
              <a:rPr lang="en-US" sz="3999">
                <a:solidFill>
                  <a:srgbClr val="6D6D6D"/>
                </a:solidFill>
                <a:latin typeface="Arimo"/>
                <a:ea typeface="Arimo"/>
                <a:cs typeface="Arimo"/>
                <a:sym typeface="Arimo"/>
              </a:rPr>
              <a:t>: Mehr persönliche Freizeitgestaltung, weniger kollektive Vereinsaktivitäten.</a:t>
            </a:r>
          </a:p>
          <a:p>
            <a:pPr marL="863599" lvl="1" indent="-431800" algn="l">
              <a:lnSpc>
                <a:spcPts val="5599"/>
              </a:lnSpc>
              <a:buFont typeface="Arial"/>
              <a:buChar char="•"/>
            </a:pPr>
            <a:r>
              <a:rPr lang="en-US" sz="3999">
                <a:solidFill>
                  <a:srgbClr val="D69900"/>
                </a:solidFill>
                <a:latin typeface="Arimo"/>
                <a:ea typeface="Arimo"/>
                <a:cs typeface="Arimo"/>
                <a:sym typeface="Arimo"/>
              </a:rPr>
              <a:t>Digitale Transformation</a:t>
            </a:r>
            <a:r>
              <a:rPr lang="en-US" sz="3999">
                <a:solidFill>
                  <a:srgbClr val="6D6D6D"/>
                </a:solidFill>
                <a:latin typeface="Arimo"/>
                <a:ea typeface="Arimo"/>
                <a:cs typeface="Arimo"/>
                <a:sym typeface="Arimo"/>
              </a:rPr>
              <a:t>: Online-Trainings, digitale Netzwerke, Social Media Communities.</a:t>
            </a:r>
          </a:p>
          <a:p>
            <a:pPr marL="863599" lvl="1" indent="-431800" algn="l">
              <a:lnSpc>
                <a:spcPts val="5599"/>
              </a:lnSpc>
              <a:buFont typeface="Arial"/>
              <a:buChar char="•"/>
            </a:pPr>
            <a:r>
              <a:rPr lang="en-US" sz="3999">
                <a:solidFill>
                  <a:srgbClr val="D69900"/>
                </a:solidFill>
                <a:latin typeface="Arimo"/>
                <a:ea typeface="Arimo"/>
                <a:cs typeface="Arimo"/>
                <a:sym typeface="Arimo"/>
              </a:rPr>
              <a:t>Flexibilität</a:t>
            </a:r>
            <a:r>
              <a:rPr lang="en-US" sz="3999">
                <a:solidFill>
                  <a:srgbClr val="6D6D6D"/>
                </a:solidFill>
                <a:latin typeface="Arimo"/>
                <a:ea typeface="Arimo"/>
                <a:cs typeface="Arimo"/>
                <a:sym typeface="Arimo"/>
              </a:rPr>
              <a:t>: Weniger feste Vereinsstrukturen, Wunsch nach anpassbaren Trainingszeiten.</a:t>
            </a:r>
          </a:p>
          <a:p>
            <a:pPr marL="863599" lvl="1" indent="-431800" algn="l">
              <a:lnSpc>
                <a:spcPts val="5599"/>
              </a:lnSpc>
              <a:buFont typeface="Arial"/>
              <a:buChar char="•"/>
            </a:pPr>
            <a:r>
              <a:rPr lang="en-US" sz="3999">
                <a:solidFill>
                  <a:srgbClr val="D69900"/>
                </a:solidFill>
                <a:latin typeface="Arimo"/>
                <a:ea typeface="Arimo"/>
                <a:cs typeface="Arimo"/>
                <a:sym typeface="Arimo"/>
              </a:rPr>
              <a:t>Zeitmangel</a:t>
            </a:r>
            <a:r>
              <a:rPr lang="en-US" sz="3999">
                <a:solidFill>
                  <a:srgbClr val="6D6D6D"/>
                </a:solidFill>
                <a:latin typeface="Arimo"/>
                <a:ea typeface="Arimo"/>
                <a:cs typeface="Arimo"/>
                <a:sym typeface="Arimo"/>
              </a:rPr>
              <a:t>: Berufliche Belastung, weniger Zeit für regelmäßige Treffen und feste Vereinsverpflichtungen.</a:t>
            </a:r>
          </a:p>
        </p:txBody>
      </p:sp>
      <p:sp>
        <p:nvSpPr>
          <p:cNvPr id="6" name="TextBox 6"/>
          <p:cNvSpPr txBox="1"/>
          <p:nvPr/>
        </p:nvSpPr>
        <p:spPr>
          <a:xfrm>
            <a:off x="838682" y="1104900"/>
            <a:ext cx="16420618" cy="2146301"/>
          </a:xfrm>
          <a:prstGeom prst="rect">
            <a:avLst/>
          </a:prstGeom>
        </p:spPr>
        <p:txBody>
          <a:bodyPr lIns="0" tIns="0" rIns="0" bIns="0" rtlCol="0" anchor="t">
            <a:spAutoFit/>
          </a:bodyPr>
          <a:lstStyle/>
          <a:p>
            <a:pPr algn="r">
              <a:lnSpc>
                <a:spcPts val="8000"/>
              </a:lnSpc>
            </a:pPr>
            <a:r>
              <a:rPr lang="en-US" sz="8000">
                <a:solidFill>
                  <a:srgbClr val="6D6D6D"/>
                </a:solidFill>
                <a:latin typeface="Angelica"/>
                <a:ea typeface="Angelica"/>
                <a:cs typeface="Angelica"/>
                <a:sym typeface="Angelica"/>
              </a:rPr>
              <a:t>Gesellschaftliche Entwicklung und Vereinsleben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493435">
            <a:off x="7121147" y="434173"/>
            <a:ext cx="14524936" cy="10088228"/>
          </a:xfrm>
          <a:custGeom>
            <a:avLst/>
            <a:gdLst/>
            <a:ahLst/>
            <a:cxnLst/>
            <a:rect l="l" t="t" r="r" b="b"/>
            <a:pathLst>
              <a:path w="14524936" h="10088228">
                <a:moveTo>
                  <a:pt x="0" y="0"/>
                </a:moveTo>
                <a:lnTo>
                  <a:pt x="14524937" y="0"/>
                </a:lnTo>
                <a:lnTo>
                  <a:pt x="14524937" y="10088228"/>
                </a:lnTo>
                <a:lnTo>
                  <a:pt x="0" y="100882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781742" y="3439834"/>
            <a:ext cx="5285833" cy="4719941"/>
            <a:chOff x="149860" y="501650"/>
            <a:chExt cx="12882880" cy="11503660"/>
          </a:xfrm>
        </p:grpSpPr>
        <p:sp>
          <p:nvSpPr>
            <p:cNvPr id="4" name="Freeform 4"/>
            <p:cNvSpPr/>
            <p:nvPr/>
          </p:nvSpPr>
          <p:spPr>
            <a:xfrm>
              <a:off x="0" y="0"/>
              <a:ext cx="12882879" cy="11503660"/>
            </a:xfrm>
            <a:custGeom>
              <a:avLst/>
              <a:gdLst/>
              <a:ahLst/>
              <a:cxnLst/>
              <a:rect l="l" t="t" r="r" b="b"/>
              <a:pathLst>
                <a:path w="12882879" h="11503660">
                  <a:moveTo>
                    <a:pt x="11337290" y="2283460"/>
                  </a:moveTo>
                  <a:cubicBezTo>
                    <a:pt x="10535920" y="1322070"/>
                    <a:pt x="9357360" y="730250"/>
                    <a:pt x="8139430" y="440690"/>
                  </a:cubicBezTo>
                  <a:cubicBezTo>
                    <a:pt x="6921500" y="151130"/>
                    <a:pt x="5646420" y="0"/>
                    <a:pt x="4451350" y="330200"/>
                  </a:cubicBezTo>
                  <a:lnTo>
                    <a:pt x="4452620" y="330200"/>
                  </a:lnTo>
                  <a:cubicBezTo>
                    <a:pt x="2360930" y="749300"/>
                    <a:pt x="601980" y="2358390"/>
                    <a:pt x="180340" y="4406900"/>
                  </a:cubicBezTo>
                  <a:cubicBezTo>
                    <a:pt x="0" y="5284470"/>
                    <a:pt x="33020" y="6197600"/>
                    <a:pt x="195580" y="7077710"/>
                  </a:cubicBezTo>
                  <a:cubicBezTo>
                    <a:pt x="379730" y="8077200"/>
                    <a:pt x="746760" y="9077960"/>
                    <a:pt x="1456690" y="9805670"/>
                  </a:cubicBezTo>
                  <a:cubicBezTo>
                    <a:pt x="2240280" y="10610850"/>
                    <a:pt x="3362960" y="11004550"/>
                    <a:pt x="4475480" y="11163300"/>
                  </a:cubicBezTo>
                  <a:cubicBezTo>
                    <a:pt x="6866890" y="11503660"/>
                    <a:pt x="9480550" y="10773410"/>
                    <a:pt x="11055350" y="8940800"/>
                  </a:cubicBezTo>
                  <a:cubicBezTo>
                    <a:pt x="12630149" y="7108190"/>
                    <a:pt x="12882880" y="4138930"/>
                    <a:pt x="11337290" y="2283460"/>
                  </a:cubicBezTo>
                  <a:close/>
                </a:path>
              </a:pathLst>
            </a:custGeom>
            <a:blipFill>
              <a:blip r:embed="rId4" cstate="screen">
                <a:extLst>
                  <a:ext uri="{28A0092B-C50C-407E-A947-70E740481C1C}">
                    <a14:useLocalDpi xmlns:a14="http://schemas.microsoft.com/office/drawing/2010/main"/>
                  </a:ext>
                </a:extLst>
              </a:blip>
              <a:stretch>
                <a:fillRect/>
              </a:stretch>
            </a:blipFill>
          </p:spPr>
        </p:sp>
      </p:grpSp>
      <p:sp>
        <p:nvSpPr>
          <p:cNvPr id="5" name="TextBox 5"/>
          <p:cNvSpPr txBox="1"/>
          <p:nvPr/>
        </p:nvSpPr>
        <p:spPr>
          <a:xfrm>
            <a:off x="1079325" y="4111311"/>
            <a:ext cx="8949582" cy="3508606"/>
          </a:xfrm>
          <a:prstGeom prst="rect">
            <a:avLst/>
          </a:prstGeom>
        </p:spPr>
        <p:txBody>
          <a:bodyPr lIns="0" tIns="0" rIns="0" bIns="0" rtlCol="0" anchor="t">
            <a:spAutoFit/>
          </a:bodyPr>
          <a:lstStyle/>
          <a:p>
            <a:pPr algn="l">
              <a:lnSpc>
                <a:spcPts val="5599"/>
              </a:lnSpc>
            </a:pPr>
            <a:r>
              <a:rPr lang="en-US" sz="3999">
                <a:solidFill>
                  <a:srgbClr val="6D6D6D"/>
                </a:solidFill>
                <a:latin typeface="Arimo"/>
                <a:ea typeface="Arimo"/>
                <a:cs typeface="Arimo"/>
                <a:sym typeface="Arimo"/>
              </a:rPr>
              <a:t>an der Präsidentenkonferenz der SKG! </a:t>
            </a:r>
          </a:p>
          <a:p>
            <a:pPr algn="l">
              <a:lnSpc>
                <a:spcPts val="5599"/>
              </a:lnSpc>
            </a:pPr>
            <a:endParaRPr lang="en-US" sz="3999">
              <a:solidFill>
                <a:srgbClr val="6D6D6D"/>
              </a:solidFill>
              <a:latin typeface="Arimo"/>
              <a:ea typeface="Arimo"/>
              <a:cs typeface="Arimo"/>
              <a:sym typeface="Arimo"/>
            </a:endParaRPr>
          </a:p>
          <a:p>
            <a:pPr algn="l">
              <a:lnSpc>
                <a:spcPts val="5599"/>
              </a:lnSpc>
            </a:pPr>
            <a:r>
              <a:rPr lang="en-US" sz="3999">
                <a:solidFill>
                  <a:srgbClr val="6D6D6D"/>
                </a:solidFill>
                <a:latin typeface="Arimo"/>
                <a:ea typeface="Arimo"/>
                <a:cs typeface="Arimo"/>
                <a:sym typeface="Arimo"/>
              </a:rPr>
              <a:t>Wir freuen uns Sie alle persönlich im Kompetenzzentrum Hund Schweiz begrüssen zu dürfen. </a:t>
            </a:r>
          </a:p>
        </p:txBody>
      </p:sp>
      <p:sp>
        <p:nvSpPr>
          <p:cNvPr id="6" name="TextBox 6"/>
          <p:cNvSpPr txBox="1"/>
          <p:nvPr/>
        </p:nvSpPr>
        <p:spPr>
          <a:xfrm>
            <a:off x="1079325" y="2006432"/>
            <a:ext cx="11063454" cy="1375099"/>
          </a:xfrm>
          <a:prstGeom prst="rect">
            <a:avLst/>
          </a:prstGeom>
        </p:spPr>
        <p:txBody>
          <a:bodyPr lIns="0" tIns="0" rIns="0" bIns="0" rtlCol="0" anchor="t">
            <a:spAutoFit/>
          </a:bodyPr>
          <a:lstStyle/>
          <a:p>
            <a:pPr algn="l">
              <a:lnSpc>
                <a:spcPts val="10832"/>
              </a:lnSpc>
            </a:pPr>
            <a:r>
              <a:rPr lang="en-US" sz="7737">
                <a:solidFill>
                  <a:srgbClr val="6D6D6D"/>
                </a:solidFill>
                <a:latin typeface="Angelica"/>
                <a:ea typeface="Angelica"/>
                <a:cs typeface="Angelica"/>
                <a:sym typeface="Angelica"/>
              </a:rPr>
              <a:t>Herzlich Willkommen</a:t>
            </a:r>
          </a:p>
        </p:txBody>
      </p:sp>
      <p:sp>
        <p:nvSpPr>
          <p:cNvPr id="7" name="Freeform 7"/>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5"/>
            <a:stretch>
              <a:fillRect/>
            </a:stretch>
          </a:blipFill>
        </p:spPr>
      </p:sp>
      <p:sp>
        <p:nvSpPr>
          <p:cNvPr id="8" name="Freeform 8"/>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493435">
            <a:off x="11540746" y="1210604"/>
            <a:ext cx="14524936" cy="10088228"/>
          </a:xfrm>
          <a:custGeom>
            <a:avLst/>
            <a:gdLst/>
            <a:ahLst/>
            <a:cxnLst/>
            <a:rect l="l" t="t" r="r" b="b"/>
            <a:pathLst>
              <a:path w="14524936" h="10088228">
                <a:moveTo>
                  <a:pt x="0" y="0"/>
                </a:moveTo>
                <a:lnTo>
                  <a:pt x="14524936" y="0"/>
                </a:lnTo>
                <a:lnTo>
                  <a:pt x="14524936" y="10088229"/>
                </a:lnTo>
                <a:lnTo>
                  <a:pt x="0" y="100882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265215" y="9479527"/>
            <a:ext cx="2648112" cy="636264"/>
          </a:xfrm>
          <a:custGeom>
            <a:avLst/>
            <a:gdLst/>
            <a:ahLst/>
            <a:cxnLst/>
            <a:rect l="l" t="t" r="r" b="b"/>
            <a:pathLst>
              <a:path w="2648112" h="636264">
                <a:moveTo>
                  <a:pt x="0" y="0"/>
                </a:moveTo>
                <a:lnTo>
                  <a:pt x="2648112" y="0"/>
                </a:lnTo>
                <a:lnTo>
                  <a:pt x="2648112" y="636264"/>
                </a:lnTo>
                <a:lnTo>
                  <a:pt x="0" y="636264"/>
                </a:lnTo>
                <a:lnTo>
                  <a:pt x="0" y="0"/>
                </a:lnTo>
                <a:close/>
              </a:path>
            </a:pathLst>
          </a:custGeom>
          <a:blipFill>
            <a:blip r:embed="rId4"/>
            <a:stretch>
              <a:fillRect/>
            </a:stretch>
          </a:blipFill>
        </p:spPr>
      </p:sp>
      <p:sp>
        <p:nvSpPr>
          <p:cNvPr id="4" name="Freeform 4"/>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sp>
      <p:sp>
        <p:nvSpPr>
          <p:cNvPr id="5" name="TextBox 5"/>
          <p:cNvSpPr txBox="1"/>
          <p:nvPr/>
        </p:nvSpPr>
        <p:spPr>
          <a:xfrm>
            <a:off x="1028700" y="3443257"/>
            <a:ext cx="16230600" cy="5622925"/>
          </a:xfrm>
          <a:prstGeom prst="rect">
            <a:avLst/>
          </a:prstGeom>
        </p:spPr>
        <p:txBody>
          <a:bodyPr lIns="0" tIns="0" rIns="0" bIns="0" rtlCol="0" anchor="t">
            <a:spAutoFit/>
          </a:bodyPr>
          <a:lstStyle/>
          <a:p>
            <a:pPr marL="863599" lvl="1" indent="-431800" algn="l">
              <a:lnSpc>
                <a:spcPts val="5599"/>
              </a:lnSpc>
              <a:buFont typeface="Arial"/>
              <a:buChar char="•"/>
            </a:pPr>
            <a:r>
              <a:rPr lang="en-US" sz="3999">
                <a:solidFill>
                  <a:srgbClr val="D69900"/>
                </a:solidFill>
                <a:latin typeface="Arimo"/>
                <a:ea typeface="Arimo"/>
                <a:cs typeface="Arimo"/>
                <a:sym typeface="Arimo"/>
              </a:rPr>
              <a:t>Alternative Freizeitmöglichkeiten</a:t>
            </a:r>
            <a:r>
              <a:rPr lang="en-US" sz="3999">
                <a:solidFill>
                  <a:srgbClr val="6D6D6D"/>
                </a:solidFill>
                <a:latin typeface="Arimo"/>
                <a:ea typeface="Arimo"/>
                <a:cs typeface="Arimo"/>
                <a:sym typeface="Arimo"/>
              </a:rPr>
              <a:t>: Agility, Canincross, Hundesport außerhalb traditioneller Vereine</a:t>
            </a:r>
          </a:p>
          <a:p>
            <a:pPr marL="863599" lvl="1" indent="-431800" algn="l">
              <a:lnSpc>
                <a:spcPts val="5599"/>
              </a:lnSpc>
              <a:buFont typeface="Arial"/>
              <a:buChar char="•"/>
            </a:pPr>
            <a:r>
              <a:rPr lang="en-US" sz="3999">
                <a:solidFill>
                  <a:srgbClr val="D69900"/>
                </a:solidFill>
                <a:latin typeface="Arimo"/>
                <a:ea typeface="Arimo"/>
                <a:cs typeface="Arimo"/>
                <a:sym typeface="Arimo"/>
              </a:rPr>
              <a:t>Urbanisierung</a:t>
            </a:r>
            <a:r>
              <a:rPr lang="en-US" sz="3999">
                <a:solidFill>
                  <a:srgbClr val="6D6D6D"/>
                </a:solidFill>
                <a:latin typeface="Arimo"/>
                <a:ea typeface="Arimo"/>
                <a:cs typeface="Arimo"/>
                <a:sym typeface="Arimo"/>
              </a:rPr>
              <a:t>: Weniger Bedarf an lokalen Vereinsangeboten, zunehmende Vielfalt in großen Städten</a:t>
            </a:r>
          </a:p>
          <a:p>
            <a:pPr marL="863599" lvl="1" indent="-431800" algn="l">
              <a:lnSpc>
                <a:spcPts val="5599"/>
              </a:lnSpc>
              <a:buFont typeface="Arial"/>
              <a:buChar char="•"/>
            </a:pPr>
            <a:r>
              <a:rPr lang="en-US" sz="3999">
                <a:solidFill>
                  <a:srgbClr val="D69900"/>
                </a:solidFill>
                <a:latin typeface="Arimo"/>
                <a:ea typeface="Arimo"/>
                <a:cs typeface="Arimo"/>
                <a:sym typeface="Arimo"/>
              </a:rPr>
              <a:t>Selbstverwirklichung</a:t>
            </a:r>
            <a:r>
              <a:rPr lang="en-US" sz="3999">
                <a:solidFill>
                  <a:srgbClr val="6D6D6D"/>
                </a:solidFill>
                <a:latin typeface="Arimo"/>
                <a:ea typeface="Arimo"/>
                <a:cs typeface="Arimo"/>
                <a:sym typeface="Arimo"/>
              </a:rPr>
              <a:t>: Hundebesitzer bevorzugen maßgeschneiderte Angebote und individuelle Betreuung</a:t>
            </a:r>
          </a:p>
          <a:p>
            <a:pPr marL="863599" lvl="1" indent="-431800" algn="l">
              <a:lnSpc>
                <a:spcPts val="5599"/>
              </a:lnSpc>
              <a:buFont typeface="Arial"/>
              <a:buChar char="•"/>
            </a:pPr>
            <a:r>
              <a:rPr lang="en-US" sz="3999">
                <a:solidFill>
                  <a:srgbClr val="D69900"/>
                </a:solidFill>
                <a:latin typeface="Arimo"/>
                <a:ea typeface="Arimo"/>
                <a:cs typeface="Arimo"/>
                <a:sym typeface="Arimo"/>
              </a:rPr>
              <a:t>Neue Formen der Gemeinschaft</a:t>
            </a:r>
            <a:r>
              <a:rPr lang="en-US" sz="3999">
                <a:solidFill>
                  <a:srgbClr val="6D6D6D"/>
                </a:solidFill>
                <a:latin typeface="Arimo"/>
                <a:ea typeface="Arimo"/>
                <a:cs typeface="Arimo"/>
                <a:sym typeface="Arimo"/>
              </a:rPr>
              <a:t>: Spontane Hundetreffen, Events und Meetups (Online-Gruppen) statt formeller Vereinsaktivitäten</a:t>
            </a:r>
          </a:p>
        </p:txBody>
      </p:sp>
      <p:sp>
        <p:nvSpPr>
          <p:cNvPr id="6" name="TextBox 6"/>
          <p:cNvSpPr txBox="1"/>
          <p:nvPr/>
        </p:nvSpPr>
        <p:spPr>
          <a:xfrm>
            <a:off x="838682" y="1104900"/>
            <a:ext cx="16420618" cy="2146301"/>
          </a:xfrm>
          <a:prstGeom prst="rect">
            <a:avLst/>
          </a:prstGeom>
        </p:spPr>
        <p:txBody>
          <a:bodyPr lIns="0" tIns="0" rIns="0" bIns="0" rtlCol="0" anchor="t">
            <a:spAutoFit/>
          </a:bodyPr>
          <a:lstStyle/>
          <a:p>
            <a:pPr algn="r">
              <a:lnSpc>
                <a:spcPts val="8000"/>
              </a:lnSpc>
            </a:pPr>
            <a:r>
              <a:rPr lang="en-US" sz="8000">
                <a:solidFill>
                  <a:srgbClr val="6D6D6D"/>
                </a:solidFill>
                <a:latin typeface="Angelica"/>
                <a:ea typeface="Angelica"/>
                <a:cs typeface="Angelica"/>
                <a:sym typeface="Angelica"/>
              </a:rPr>
              <a:t>Gesellschaftliche Entwicklung und Vereinsleben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493435">
            <a:off x="11261249" y="655400"/>
            <a:ext cx="14524936" cy="10088228"/>
          </a:xfrm>
          <a:custGeom>
            <a:avLst/>
            <a:gdLst/>
            <a:ahLst/>
            <a:cxnLst/>
            <a:rect l="l" t="t" r="r" b="b"/>
            <a:pathLst>
              <a:path w="14524936" h="10088228">
                <a:moveTo>
                  <a:pt x="0" y="0"/>
                </a:moveTo>
                <a:lnTo>
                  <a:pt x="14524936" y="0"/>
                </a:lnTo>
                <a:lnTo>
                  <a:pt x="14524936" y="10088228"/>
                </a:lnTo>
                <a:lnTo>
                  <a:pt x="0" y="100882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4"/>
            <a:stretch>
              <a:fillRect/>
            </a:stretch>
          </a:blipFill>
        </p:spPr>
      </p:sp>
      <p:sp>
        <p:nvSpPr>
          <p:cNvPr id="4" name="Freeform 4"/>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sp>
      <p:sp>
        <p:nvSpPr>
          <p:cNvPr id="5" name="Freeform 5"/>
          <p:cNvSpPr/>
          <p:nvPr/>
        </p:nvSpPr>
        <p:spPr>
          <a:xfrm>
            <a:off x="6042628" y="5761986"/>
            <a:ext cx="6202744" cy="4132578"/>
          </a:xfrm>
          <a:custGeom>
            <a:avLst/>
            <a:gdLst/>
            <a:ahLst/>
            <a:cxnLst/>
            <a:rect l="l" t="t" r="r" b="b"/>
            <a:pathLst>
              <a:path w="6202744" h="4132578">
                <a:moveTo>
                  <a:pt x="0" y="0"/>
                </a:moveTo>
                <a:lnTo>
                  <a:pt x="6202744" y="0"/>
                </a:lnTo>
                <a:lnTo>
                  <a:pt x="6202744" y="4132578"/>
                </a:lnTo>
                <a:lnTo>
                  <a:pt x="0" y="4132578"/>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sp>
      <p:sp>
        <p:nvSpPr>
          <p:cNvPr id="6" name="TextBox 6"/>
          <p:cNvSpPr txBox="1"/>
          <p:nvPr/>
        </p:nvSpPr>
        <p:spPr>
          <a:xfrm>
            <a:off x="1123511" y="3749675"/>
            <a:ext cx="16230600" cy="1393825"/>
          </a:xfrm>
          <a:prstGeom prst="rect">
            <a:avLst/>
          </a:prstGeom>
        </p:spPr>
        <p:txBody>
          <a:bodyPr lIns="0" tIns="0" rIns="0" bIns="0" rtlCol="0" anchor="t">
            <a:spAutoFit/>
          </a:bodyPr>
          <a:lstStyle/>
          <a:p>
            <a:pPr marL="863599" lvl="1" indent="-431800" algn="l">
              <a:lnSpc>
                <a:spcPts val="5599"/>
              </a:lnSpc>
              <a:buFont typeface="Arial"/>
              <a:buChar char="•"/>
            </a:pPr>
            <a:r>
              <a:rPr lang="en-US" sz="3999">
                <a:solidFill>
                  <a:srgbClr val="D69900"/>
                </a:solidFill>
                <a:latin typeface="Arimo"/>
                <a:ea typeface="Arimo"/>
                <a:cs typeface="Arimo"/>
                <a:sym typeface="Arimo"/>
              </a:rPr>
              <a:t>Zukunft der Hundevereine</a:t>
            </a:r>
            <a:r>
              <a:rPr lang="en-US" sz="3999">
                <a:solidFill>
                  <a:srgbClr val="6D6D6D"/>
                </a:solidFill>
                <a:latin typeface="Arimo"/>
                <a:ea typeface="Arimo"/>
                <a:cs typeface="Arimo"/>
                <a:sym typeface="Arimo"/>
              </a:rPr>
              <a:t>: Anpassung an digitale Trends, flexible Modelle, modernes Training</a:t>
            </a:r>
          </a:p>
        </p:txBody>
      </p:sp>
      <p:sp>
        <p:nvSpPr>
          <p:cNvPr id="7" name="TextBox 7"/>
          <p:cNvSpPr txBox="1"/>
          <p:nvPr/>
        </p:nvSpPr>
        <p:spPr>
          <a:xfrm>
            <a:off x="838682" y="1104900"/>
            <a:ext cx="16420618" cy="2146301"/>
          </a:xfrm>
          <a:prstGeom prst="rect">
            <a:avLst/>
          </a:prstGeom>
        </p:spPr>
        <p:txBody>
          <a:bodyPr lIns="0" tIns="0" rIns="0" bIns="0" rtlCol="0" anchor="t">
            <a:spAutoFit/>
          </a:bodyPr>
          <a:lstStyle/>
          <a:p>
            <a:pPr algn="r">
              <a:lnSpc>
                <a:spcPts val="8000"/>
              </a:lnSpc>
            </a:pPr>
            <a:r>
              <a:rPr lang="en-US" sz="8000" dirty="0" err="1">
                <a:solidFill>
                  <a:srgbClr val="6D6D6D"/>
                </a:solidFill>
                <a:latin typeface="Angelica"/>
                <a:ea typeface="Angelica"/>
                <a:cs typeface="Angelica"/>
                <a:sym typeface="Angelica"/>
              </a:rPr>
              <a:t>Gesellschaftliche</a:t>
            </a:r>
            <a:r>
              <a:rPr lang="en-US" sz="8000" dirty="0">
                <a:solidFill>
                  <a:srgbClr val="6D6D6D"/>
                </a:solidFill>
                <a:latin typeface="Angelica"/>
                <a:ea typeface="Angelica"/>
                <a:cs typeface="Angelica"/>
                <a:sym typeface="Angelica"/>
              </a:rPr>
              <a:t> </a:t>
            </a:r>
            <a:r>
              <a:rPr lang="en-US" sz="8000" dirty="0" err="1">
                <a:solidFill>
                  <a:srgbClr val="6D6D6D"/>
                </a:solidFill>
                <a:latin typeface="Angelica"/>
                <a:ea typeface="Angelica"/>
                <a:cs typeface="Angelica"/>
                <a:sym typeface="Angelica"/>
              </a:rPr>
              <a:t>Entwicklung</a:t>
            </a:r>
            <a:r>
              <a:rPr lang="en-US" sz="8000" dirty="0">
                <a:solidFill>
                  <a:srgbClr val="6D6D6D"/>
                </a:solidFill>
                <a:latin typeface="Angelica"/>
                <a:ea typeface="Angelica"/>
                <a:cs typeface="Angelica"/>
                <a:sym typeface="Angelica"/>
              </a:rPr>
              <a:t> und </a:t>
            </a:r>
            <a:r>
              <a:rPr lang="en-US" sz="8000" dirty="0" err="1">
                <a:solidFill>
                  <a:srgbClr val="6D6D6D"/>
                </a:solidFill>
                <a:latin typeface="Angelica"/>
                <a:ea typeface="Angelica"/>
                <a:cs typeface="Angelica"/>
                <a:sym typeface="Angelica"/>
              </a:rPr>
              <a:t>Vereinsleben</a:t>
            </a:r>
            <a:endParaRPr lang="en-US" sz="8000" dirty="0">
              <a:solidFill>
                <a:srgbClr val="6D6D6D"/>
              </a:solidFill>
              <a:latin typeface="Angelica"/>
              <a:ea typeface="Angelica"/>
              <a:cs typeface="Angelica"/>
              <a:sym typeface="Angelic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493435">
            <a:off x="8401102" y="1113655"/>
            <a:ext cx="14524936" cy="10088228"/>
          </a:xfrm>
          <a:custGeom>
            <a:avLst/>
            <a:gdLst/>
            <a:ahLst/>
            <a:cxnLst/>
            <a:rect l="l" t="t" r="r" b="b"/>
            <a:pathLst>
              <a:path w="14524936" h="10088228">
                <a:moveTo>
                  <a:pt x="0" y="0"/>
                </a:moveTo>
                <a:lnTo>
                  <a:pt x="14524937" y="0"/>
                </a:lnTo>
                <a:lnTo>
                  <a:pt x="14524937" y="10088229"/>
                </a:lnTo>
                <a:lnTo>
                  <a:pt x="0" y="100882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3510570" y="5207000"/>
            <a:ext cx="3923382" cy="3503351"/>
            <a:chOff x="149860" y="501650"/>
            <a:chExt cx="12882880" cy="11503660"/>
          </a:xfrm>
        </p:grpSpPr>
        <p:sp>
          <p:nvSpPr>
            <p:cNvPr id="4" name="Freeform 4"/>
            <p:cNvSpPr/>
            <p:nvPr/>
          </p:nvSpPr>
          <p:spPr>
            <a:xfrm>
              <a:off x="0" y="0"/>
              <a:ext cx="12882879" cy="11503660"/>
            </a:xfrm>
            <a:custGeom>
              <a:avLst/>
              <a:gdLst/>
              <a:ahLst/>
              <a:cxnLst/>
              <a:rect l="l" t="t" r="r" b="b"/>
              <a:pathLst>
                <a:path w="12882879" h="11503660">
                  <a:moveTo>
                    <a:pt x="11337290" y="2283460"/>
                  </a:moveTo>
                  <a:cubicBezTo>
                    <a:pt x="10535920" y="1322070"/>
                    <a:pt x="9357360" y="730250"/>
                    <a:pt x="8139430" y="440690"/>
                  </a:cubicBezTo>
                  <a:cubicBezTo>
                    <a:pt x="6921500" y="151130"/>
                    <a:pt x="5646420" y="0"/>
                    <a:pt x="4451350" y="330200"/>
                  </a:cubicBezTo>
                  <a:lnTo>
                    <a:pt x="4452620" y="330200"/>
                  </a:lnTo>
                  <a:cubicBezTo>
                    <a:pt x="2360930" y="749300"/>
                    <a:pt x="601980" y="2358390"/>
                    <a:pt x="180340" y="4406900"/>
                  </a:cubicBezTo>
                  <a:cubicBezTo>
                    <a:pt x="0" y="5284470"/>
                    <a:pt x="33020" y="6197600"/>
                    <a:pt x="195580" y="7077710"/>
                  </a:cubicBezTo>
                  <a:cubicBezTo>
                    <a:pt x="379730" y="8077200"/>
                    <a:pt x="746760" y="9077960"/>
                    <a:pt x="1456690" y="9805670"/>
                  </a:cubicBezTo>
                  <a:cubicBezTo>
                    <a:pt x="2240280" y="10610850"/>
                    <a:pt x="3362960" y="11004550"/>
                    <a:pt x="4475480" y="11163300"/>
                  </a:cubicBezTo>
                  <a:cubicBezTo>
                    <a:pt x="6866890" y="11503660"/>
                    <a:pt x="9480550" y="10773410"/>
                    <a:pt x="11055350" y="8940800"/>
                  </a:cubicBezTo>
                  <a:cubicBezTo>
                    <a:pt x="12630149" y="7108190"/>
                    <a:pt x="12882880" y="4138930"/>
                    <a:pt x="11337290" y="2283460"/>
                  </a:cubicBezTo>
                  <a:close/>
                </a:path>
              </a:pathLst>
            </a:custGeom>
            <a:blipFill>
              <a:blip r:embed="rId4" cstate="screen">
                <a:extLst>
                  <a:ext uri="{28A0092B-C50C-407E-A947-70E740481C1C}">
                    <a14:useLocalDpi xmlns:a14="http://schemas.microsoft.com/office/drawing/2010/main"/>
                  </a:ext>
                </a:extLst>
              </a:blip>
              <a:stretch>
                <a:fillRect/>
              </a:stretch>
            </a:blipFill>
          </p:spPr>
        </p:sp>
      </p:grpSp>
      <p:sp>
        <p:nvSpPr>
          <p:cNvPr id="5" name="TextBox 5"/>
          <p:cNvSpPr txBox="1"/>
          <p:nvPr/>
        </p:nvSpPr>
        <p:spPr>
          <a:xfrm>
            <a:off x="1028700" y="1452239"/>
            <a:ext cx="16230600" cy="8442325"/>
          </a:xfrm>
          <a:prstGeom prst="rect">
            <a:avLst/>
          </a:prstGeom>
        </p:spPr>
        <p:txBody>
          <a:bodyPr lIns="0" tIns="0" rIns="0" bIns="0" rtlCol="0" anchor="t">
            <a:spAutoFit/>
          </a:bodyPr>
          <a:lstStyle/>
          <a:p>
            <a:pPr algn="l">
              <a:lnSpc>
                <a:spcPts val="5599"/>
              </a:lnSpc>
            </a:pPr>
            <a:r>
              <a:rPr lang="en-US" sz="3999">
                <a:solidFill>
                  <a:srgbClr val="6D6D6D"/>
                </a:solidFill>
                <a:latin typeface="Arimo"/>
                <a:ea typeface="Arimo"/>
                <a:cs typeface="Arimo"/>
                <a:sym typeface="Arimo"/>
              </a:rPr>
              <a:t>Mit Massnahmen wie: </a:t>
            </a:r>
          </a:p>
          <a:p>
            <a:pPr marL="863599" lvl="1" indent="-431800" algn="l">
              <a:lnSpc>
                <a:spcPts val="5599"/>
              </a:lnSpc>
              <a:buFont typeface="Arial"/>
              <a:buChar char="•"/>
            </a:pPr>
            <a:r>
              <a:rPr lang="en-US" sz="3999">
                <a:solidFill>
                  <a:srgbClr val="6D6D6D"/>
                </a:solidFill>
                <a:latin typeface="Arimo"/>
                <a:ea typeface="Arimo"/>
                <a:cs typeface="Arimo"/>
                <a:sym typeface="Arimo"/>
              </a:rPr>
              <a:t>Öffentlichkeitsarbeit</a:t>
            </a:r>
          </a:p>
          <a:p>
            <a:pPr marL="863599" lvl="1" indent="-431800" algn="l">
              <a:lnSpc>
                <a:spcPts val="5599"/>
              </a:lnSpc>
              <a:buFont typeface="Arial"/>
              <a:buChar char="•"/>
            </a:pPr>
            <a:r>
              <a:rPr lang="en-US" sz="3999">
                <a:solidFill>
                  <a:srgbClr val="6D6D6D"/>
                </a:solidFill>
                <a:latin typeface="Arimo"/>
                <a:ea typeface="Arimo"/>
                <a:cs typeface="Arimo"/>
                <a:sym typeface="Arimo"/>
              </a:rPr>
              <a:t>Online Präsenz</a:t>
            </a:r>
          </a:p>
          <a:p>
            <a:pPr marL="863599" lvl="1" indent="-431800" algn="l">
              <a:lnSpc>
                <a:spcPts val="5599"/>
              </a:lnSpc>
              <a:buFont typeface="Arial"/>
              <a:buChar char="•"/>
            </a:pPr>
            <a:r>
              <a:rPr lang="en-US" sz="3999">
                <a:solidFill>
                  <a:srgbClr val="6D6D6D"/>
                </a:solidFill>
                <a:latin typeface="Arimo"/>
                <a:ea typeface="Arimo"/>
                <a:cs typeface="Arimo"/>
                <a:sym typeface="Arimo"/>
              </a:rPr>
              <a:t>Politische Arbeit </a:t>
            </a:r>
          </a:p>
          <a:p>
            <a:pPr algn="l">
              <a:lnSpc>
                <a:spcPts val="5599"/>
              </a:lnSpc>
            </a:pPr>
            <a:r>
              <a:rPr lang="en-US" sz="3999">
                <a:solidFill>
                  <a:srgbClr val="6D6D6D"/>
                </a:solidFill>
                <a:latin typeface="Arimo"/>
                <a:ea typeface="Arimo"/>
                <a:cs typeface="Arimo"/>
                <a:sym typeface="Arimo"/>
              </a:rPr>
              <a:t>haben wir sehr viel geleistet und es ist noch weiteres in der Pipeline: </a:t>
            </a:r>
          </a:p>
          <a:p>
            <a:pPr marL="863599" lvl="1" indent="-431800" algn="l">
              <a:lnSpc>
                <a:spcPts val="5599"/>
              </a:lnSpc>
              <a:buFont typeface="Arial"/>
              <a:buChar char="•"/>
            </a:pPr>
            <a:r>
              <a:rPr lang="en-US" sz="3999">
                <a:solidFill>
                  <a:srgbClr val="6D6D6D"/>
                </a:solidFill>
                <a:latin typeface="Arimo"/>
                <a:ea typeface="Arimo"/>
                <a:cs typeface="Arimo"/>
                <a:sym typeface="Arimo"/>
              </a:rPr>
              <a:t>Magazin Hund Schweiz </a:t>
            </a:r>
          </a:p>
          <a:p>
            <a:pPr marL="863599" lvl="1" indent="-431800" algn="l">
              <a:lnSpc>
                <a:spcPts val="5599"/>
              </a:lnSpc>
              <a:buFont typeface="Arial"/>
              <a:buChar char="•"/>
            </a:pPr>
            <a:r>
              <a:rPr lang="en-US" sz="3999">
                <a:solidFill>
                  <a:srgbClr val="6D6D6D"/>
                </a:solidFill>
                <a:latin typeface="Arimo"/>
                <a:ea typeface="Arimo"/>
                <a:cs typeface="Arimo"/>
                <a:sym typeface="Arimo"/>
              </a:rPr>
              <a:t>Webseite Hund Schweiz </a:t>
            </a:r>
          </a:p>
          <a:p>
            <a:pPr marL="863599" lvl="1" indent="-431800" algn="l">
              <a:lnSpc>
                <a:spcPts val="5599"/>
              </a:lnSpc>
              <a:buFont typeface="Arial"/>
              <a:buChar char="•"/>
            </a:pPr>
            <a:r>
              <a:rPr lang="en-US" sz="3999">
                <a:solidFill>
                  <a:srgbClr val="6D6D6D"/>
                </a:solidFill>
                <a:latin typeface="Arimo"/>
                <a:ea typeface="Arimo"/>
                <a:cs typeface="Arimo"/>
                <a:sym typeface="Arimo"/>
              </a:rPr>
              <a:t>Tag des Hundes</a:t>
            </a:r>
          </a:p>
          <a:p>
            <a:pPr marL="863599" lvl="1" indent="-431800" algn="l">
              <a:lnSpc>
                <a:spcPts val="5599"/>
              </a:lnSpc>
              <a:buFont typeface="Arial"/>
              <a:buChar char="•"/>
            </a:pPr>
            <a:r>
              <a:rPr lang="en-US" sz="3999">
                <a:solidFill>
                  <a:srgbClr val="6D6D6D"/>
                </a:solidFill>
                <a:latin typeface="Arimo"/>
                <a:ea typeface="Arimo"/>
                <a:cs typeface="Arimo"/>
                <a:sym typeface="Arimo"/>
              </a:rPr>
              <a:t>BeUnity</a:t>
            </a:r>
          </a:p>
          <a:p>
            <a:pPr marL="863599" lvl="1" indent="-431800" algn="l">
              <a:lnSpc>
                <a:spcPts val="5599"/>
              </a:lnSpc>
              <a:buFont typeface="Arial"/>
              <a:buChar char="•"/>
            </a:pPr>
            <a:r>
              <a:rPr lang="en-US" sz="3999">
                <a:solidFill>
                  <a:srgbClr val="6D6D6D"/>
                </a:solidFill>
                <a:latin typeface="Arimo"/>
                <a:ea typeface="Arimo"/>
                <a:cs typeface="Arimo"/>
                <a:sym typeface="Arimo"/>
              </a:rPr>
              <a:t>Messe Hund Winterthur </a:t>
            </a:r>
          </a:p>
          <a:p>
            <a:pPr marL="863599" lvl="1" indent="-431800" algn="l">
              <a:lnSpc>
                <a:spcPts val="5599"/>
              </a:lnSpc>
              <a:buFont typeface="Arial"/>
              <a:buChar char="•"/>
            </a:pPr>
            <a:r>
              <a:rPr lang="en-US" sz="3999">
                <a:solidFill>
                  <a:srgbClr val="6D6D6D"/>
                </a:solidFill>
                <a:latin typeface="Arimo"/>
                <a:ea typeface="Arimo"/>
                <a:cs typeface="Arimo"/>
                <a:sym typeface="Arimo"/>
              </a:rPr>
              <a:t>Gönnermitgliedschaft </a:t>
            </a:r>
          </a:p>
          <a:p>
            <a:pPr marL="863599" lvl="1" indent="-431800" algn="l">
              <a:lnSpc>
                <a:spcPts val="5599"/>
              </a:lnSpc>
              <a:buFont typeface="Arial"/>
              <a:buChar char="•"/>
            </a:pPr>
            <a:r>
              <a:rPr lang="en-US" sz="3999">
                <a:solidFill>
                  <a:srgbClr val="6D6D6D"/>
                </a:solidFill>
                <a:latin typeface="Arimo"/>
                <a:ea typeface="Arimo"/>
                <a:cs typeface="Arimo"/>
                <a:sym typeface="Arimo"/>
              </a:rPr>
              <a:t>usw.</a:t>
            </a:r>
          </a:p>
        </p:txBody>
      </p:sp>
      <p:sp>
        <p:nvSpPr>
          <p:cNvPr id="6" name="Freeform 6"/>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5"/>
            <a:stretch>
              <a:fillRect/>
            </a:stretch>
          </a:blipFill>
        </p:spPr>
      </p:sp>
      <p:sp>
        <p:nvSpPr>
          <p:cNvPr id="7" name="Freeform 7"/>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134958" y="1983473"/>
            <a:ext cx="14018083" cy="1609725"/>
          </a:xfrm>
          <a:prstGeom prst="rect">
            <a:avLst/>
          </a:prstGeom>
        </p:spPr>
        <p:txBody>
          <a:bodyPr lIns="0" tIns="0" rIns="0" bIns="0" rtlCol="0" anchor="t">
            <a:spAutoFit/>
          </a:bodyPr>
          <a:lstStyle/>
          <a:p>
            <a:pPr algn="ctr">
              <a:lnSpc>
                <a:spcPts val="12599"/>
              </a:lnSpc>
            </a:pPr>
            <a:r>
              <a:rPr lang="en-US" sz="9000">
                <a:solidFill>
                  <a:srgbClr val="6D6D6D"/>
                </a:solidFill>
                <a:latin typeface="Angelica"/>
                <a:ea typeface="Angelica"/>
                <a:cs typeface="Angelica"/>
                <a:sym typeface="Angelica"/>
              </a:rPr>
              <a:t>Der Workshop</a:t>
            </a:r>
          </a:p>
        </p:txBody>
      </p:sp>
      <p:sp>
        <p:nvSpPr>
          <p:cNvPr id="3" name="Freeform 3"/>
          <p:cNvSpPr/>
          <p:nvPr/>
        </p:nvSpPr>
        <p:spPr>
          <a:xfrm>
            <a:off x="2626054" y="4262992"/>
            <a:ext cx="3587410" cy="3352597"/>
          </a:xfrm>
          <a:custGeom>
            <a:avLst/>
            <a:gdLst/>
            <a:ahLst/>
            <a:cxnLst/>
            <a:rect l="l" t="t" r="r" b="b"/>
            <a:pathLst>
              <a:path w="3587410" h="3352597">
                <a:moveTo>
                  <a:pt x="0" y="0"/>
                </a:moveTo>
                <a:lnTo>
                  <a:pt x="3587410" y="0"/>
                </a:lnTo>
                <a:lnTo>
                  <a:pt x="3587410" y="3352597"/>
                </a:lnTo>
                <a:lnTo>
                  <a:pt x="0" y="33525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1354496" y="4262992"/>
            <a:ext cx="3587410" cy="3352597"/>
          </a:xfrm>
          <a:custGeom>
            <a:avLst/>
            <a:gdLst/>
            <a:ahLst/>
            <a:cxnLst/>
            <a:rect l="l" t="t" r="r" b="b"/>
            <a:pathLst>
              <a:path w="3587410" h="3352597">
                <a:moveTo>
                  <a:pt x="0" y="0"/>
                </a:moveTo>
                <a:lnTo>
                  <a:pt x="3587410" y="0"/>
                </a:lnTo>
                <a:lnTo>
                  <a:pt x="3587410" y="3352597"/>
                </a:lnTo>
                <a:lnTo>
                  <a:pt x="0" y="33525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375116">
            <a:off x="-3360127" y="-4087975"/>
            <a:ext cx="10385659" cy="9411487"/>
          </a:xfrm>
          <a:custGeom>
            <a:avLst/>
            <a:gdLst/>
            <a:ahLst/>
            <a:cxnLst/>
            <a:rect l="l" t="t" r="r" b="b"/>
            <a:pathLst>
              <a:path w="10385659" h="9411487">
                <a:moveTo>
                  <a:pt x="0" y="0"/>
                </a:moveTo>
                <a:lnTo>
                  <a:pt x="10385659" y="0"/>
                </a:lnTo>
                <a:lnTo>
                  <a:pt x="10385659" y="9411488"/>
                </a:lnTo>
                <a:lnTo>
                  <a:pt x="0" y="9411488"/>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sp>
        <p:nvSpPr>
          <p:cNvPr id="6" name="Freeform 6"/>
          <p:cNvSpPr/>
          <p:nvPr/>
        </p:nvSpPr>
        <p:spPr>
          <a:xfrm rot="5014368">
            <a:off x="9645734" y="9158152"/>
            <a:ext cx="10385659" cy="9411487"/>
          </a:xfrm>
          <a:custGeom>
            <a:avLst/>
            <a:gdLst/>
            <a:ahLst/>
            <a:cxnLst/>
            <a:rect l="l" t="t" r="r" b="b"/>
            <a:pathLst>
              <a:path w="10385659" h="9411487">
                <a:moveTo>
                  <a:pt x="0" y="0"/>
                </a:moveTo>
                <a:lnTo>
                  <a:pt x="10385659" y="0"/>
                </a:lnTo>
                <a:lnTo>
                  <a:pt x="10385659" y="9411488"/>
                </a:lnTo>
                <a:lnTo>
                  <a:pt x="0" y="9411488"/>
                </a:lnTo>
                <a:lnTo>
                  <a:pt x="0" y="0"/>
                </a:lnTo>
                <a:close/>
              </a:path>
            </a:pathLst>
          </a:cu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sp>
      <p:sp>
        <p:nvSpPr>
          <p:cNvPr id="7" name="Freeform 7"/>
          <p:cNvSpPr/>
          <p:nvPr/>
        </p:nvSpPr>
        <p:spPr>
          <a:xfrm>
            <a:off x="6990275" y="4262992"/>
            <a:ext cx="3587410" cy="3352597"/>
          </a:xfrm>
          <a:custGeom>
            <a:avLst/>
            <a:gdLst/>
            <a:ahLst/>
            <a:cxnLst/>
            <a:rect l="l" t="t" r="r" b="b"/>
            <a:pathLst>
              <a:path w="3587410" h="3352597">
                <a:moveTo>
                  <a:pt x="0" y="0"/>
                </a:moveTo>
                <a:lnTo>
                  <a:pt x="3587410" y="0"/>
                </a:lnTo>
                <a:lnTo>
                  <a:pt x="3587410" y="3352597"/>
                </a:lnTo>
                <a:lnTo>
                  <a:pt x="0" y="33525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7856158" y="5065395"/>
            <a:ext cx="1855644" cy="1898357"/>
          </a:xfrm>
          <a:custGeom>
            <a:avLst/>
            <a:gdLst/>
            <a:ahLst/>
            <a:cxnLst/>
            <a:rect l="l" t="t" r="r" b="b"/>
            <a:pathLst>
              <a:path w="1855644" h="1898357">
                <a:moveTo>
                  <a:pt x="0" y="0"/>
                </a:moveTo>
                <a:lnTo>
                  <a:pt x="1855644" y="0"/>
                </a:lnTo>
                <a:lnTo>
                  <a:pt x="1855644" y="1898358"/>
                </a:lnTo>
                <a:lnTo>
                  <a:pt x="0" y="189835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12215985" y="4990112"/>
            <a:ext cx="1973641" cy="1973641"/>
          </a:xfrm>
          <a:custGeom>
            <a:avLst/>
            <a:gdLst/>
            <a:ahLst/>
            <a:cxnLst/>
            <a:rect l="l" t="t" r="r" b="b"/>
            <a:pathLst>
              <a:path w="1973641" h="1973641">
                <a:moveTo>
                  <a:pt x="0" y="0"/>
                </a:moveTo>
                <a:lnTo>
                  <a:pt x="1973640" y="0"/>
                </a:lnTo>
                <a:lnTo>
                  <a:pt x="1973640" y="1973641"/>
                </a:lnTo>
                <a:lnTo>
                  <a:pt x="0" y="1973641"/>
                </a:lnTo>
                <a:lnTo>
                  <a:pt x="0" y="0"/>
                </a:lnTo>
                <a:close/>
              </a:path>
            </a:pathLst>
          </a:custGeom>
          <a: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a:blipFill>
        </p:spPr>
      </p:sp>
      <p:sp>
        <p:nvSpPr>
          <p:cNvPr id="10" name="Freeform 10"/>
          <p:cNvSpPr/>
          <p:nvPr/>
        </p:nvSpPr>
        <p:spPr>
          <a:xfrm>
            <a:off x="3378335" y="4990112"/>
            <a:ext cx="1973641" cy="1973641"/>
          </a:xfrm>
          <a:custGeom>
            <a:avLst/>
            <a:gdLst/>
            <a:ahLst/>
            <a:cxnLst/>
            <a:rect l="l" t="t" r="r" b="b"/>
            <a:pathLst>
              <a:path w="1973641" h="1973641">
                <a:moveTo>
                  <a:pt x="0" y="0"/>
                </a:moveTo>
                <a:lnTo>
                  <a:pt x="1973640" y="0"/>
                </a:lnTo>
                <a:lnTo>
                  <a:pt x="1973640" y="1973641"/>
                </a:lnTo>
                <a:lnTo>
                  <a:pt x="0" y="1973641"/>
                </a:lnTo>
                <a:lnTo>
                  <a:pt x="0" y="0"/>
                </a:lnTo>
                <a:close/>
              </a:path>
            </a:pathLst>
          </a:custGeom>
          <a: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a:blipFill>
        </p:spPr>
      </p:sp>
      <p:sp>
        <p:nvSpPr>
          <p:cNvPr id="11" name="Freeform 11"/>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14"/>
            <a:stretch>
              <a:fillRect/>
            </a:stretch>
          </a:blipFill>
        </p:spPr>
      </p:sp>
      <p:sp>
        <p:nvSpPr>
          <p:cNvPr id="12" name="Freeform 12"/>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15" cstate="screen">
              <a:extLst>
                <a:ext uri="{28A0092B-C50C-407E-A947-70E740481C1C}">
                  <a14:useLocalDpi xmlns:a14="http://schemas.microsoft.com/office/drawing/2010/main"/>
                </a:ext>
              </a:extLst>
            </a:blip>
            <a:stretch>
              <a:fillRect/>
            </a:stretch>
          </a:blipFill>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493435">
            <a:off x="8401102" y="1113655"/>
            <a:ext cx="14524936" cy="10088228"/>
          </a:xfrm>
          <a:custGeom>
            <a:avLst/>
            <a:gdLst/>
            <a:ahLst/>
            <a:cxnLst/>
            <a:rect l="l" t="t" r="r" b="b"/>
            <a:pathLst>
              <a:path w="14524936" h="10088228">
                <a:moveTo>
                  <a:pt x="0" y="0"/>
                </a:moveTo>
                <a:lnTo>
                  <a:pt x="14524937" y="0"/>
                </a:lnTo>
                <a:lnTo>
                  <a:pt x="14524937" y="10088229"/>
                </a:lnTo>
                <a:lnTo>
                  <a:pt x="0" y="100882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028700" y="1898527"/>
            <a:ext cx="15339344" cy="7737475"/>
          </a:xfrm>
          <a:prstGeom prst="rect">
            <a:avLst/>
          </a:prstGeom>
        </p:spPr>
        <p:txBody>
          <a:bodyPr lIns="0" tIns="0" rIns="0" bIns="0" rtlCol="0" anchor="t">
            <a:spAutoFit/>
          </a:bodyPr>
          <a:lstStyle/>
          <a:p>
            <a:pPr algn="l">
              <a:lnSpc>
                <a:spcPts val="5599"/>
              </a:lnSpc>
            </a:pPr>
            <a:r>
              <a:rPr lang="en-US" sz="3999">
                <a:solidFill>
                  <a:srgbClr val="6D6D6D"/>
                </a:solidFill>
                <a:latin typeface="Arimo"/>
                <a:ea typeface="Arimo"/>
                <a:cs typeface="Arimo"/>
                <a:sym typeface="Arimo"/>
              </a:rPr>
              <a:t>Die wichtigste aller Massnahmen ist und bleibt der Ausbau der Mitgliedschaften in den Vereinen und um dort den richtigen Weg zu einzuschlagen, brauchen wir Ihr Schwarmwissen. </a:t>
            </a:r>
          </a:p>
          <a:p>
            <a:pPr algn="l">
              <a:lnSpc>
                <a:spcPts val="5599"/>
              </a:lnSpc>
            </a:pPr>
            <a:endParaRPr lang="en-US" sz="3999">
              <a:solidFill>
                <a:srgbClr val="6D6D6D"/>
              </a:solidFill>
              <a:latin typeface="Arimo"/>
              <a:ea typeface="Arimo"/>
              <a:cs typeface="Arimo"/>
              <a:sym typeface="Arimo"/>
            </a:endParaRPr>
          </a:p>
          <a:p>
            <a:pPr algn="l">
              <a:lnSpc>
                <a:spcPts val="5599"/>
              </a:lnSpc>
            </a:pPr>
            <a:r>
              <a:rPr lang="en-US" sz="3999">
                <a:solidFill>
                  <a:srgbClr val="6D6D6D"/>
                </a:solidFill>
                <a:latin typeface="Arimo"/>
                <a:ea typeface="Arimo"/>
                <a:cs typeface="Arimo"/>
                <a:sym typeface="Arimo"/>
              </a:rPr>
              <a:t>Um zu erfahren, was Ihre Meinung zu diesen Themen ist und welche Stossrichtungen wir vorantreiben sollen, haben wir acht Thesen zusammengestellt, die wir mit ihnen besprechen und bewerten wollen. Wir sind uns bewusst, dass die Thesen teilweise sehr gewagt sind. Wir wollen uns alle Möglichkeiten offen halten, auf einem weissen Blatt beginnen und Nichts von vornherein ausschliessen.  </a:t>
            </a:r>
          </a:p>
        </p:txBody>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4"/>
            <a:stretch>
              <a:fillRect/>
            </a:stretch>
          </a:blipFill>
        </p:spPr>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493435">
            <a:off x="8401102" y="1113655"/>
            <a:ext cx="14524936" cy="10088228"/>
          </a:xfrm>
          <a:custGeom>
            <a:avLst/>
            <a:gdLst/>
            <a:ahLst/>
            <a:cxnLst/>
            <a:rect l="l" t="t" r="r" b="b"/>
            <a:pathLst>
              <a:path w="14524936" h="10088228">
                <a:moveTo>
                  <a:pt x="0" y="0"/>
                </a:moveTo>
                <a:lnTo>
                  <a:pt x="14524937" y="0"/>
                </a:lnTo>
                <a:lnTo>
                  <a:pt x="14524937" y="10088229"/>
                </a:lnTo>
                <a:lnTo>
                  <a:pt x="0" y="100882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028700" y="1520825"/>
            <a:ext cx="15939817" cy="8442325"/>
          </a:xfrm>
          <a:prstGeom prst="rect">
            <a:avLst/>
          </a:prstGeom>
        </p:spPr>
        <p:txBody>
          <a:bodyPr lIns="0" tIns="0" rIns="0" bIns="0" rtlCol="0" anchor="t">
            <a:spAutoFit/>
          </a:bodyPr>
          <a:lstStyle/>
          <a:p>
            <a:pPr algn="l">
              <a:lnSpc>
                <a:spcPts val="5599"/>
              </a:lnSpc>
            </a:pPr>
            <a:r>
              <a:rPr lang="en-US" sz="3999">
                <a:solidFill>
                  <a:srgbClr val="6D6D6D"/>
                </a:solidFill>
                <a:latin typeface="Arimo"/>
                <a:ea typeface="Arimo"/>
                <a:cs typeface="Arimo"/>
                <a:sym typeface="Arimo"/>
              </a:rPr>
              <a:t>Wir bitten Sie, die acht Thesen die wir Ihnen nun gleich verteilen, Tischweise (à je 6 Personen) zu besprechen und zu diskutieren. Für jede These haben wir vier Bewertungskriterien, die Sie angeben können und ein Kommentarfeld für Ergänzungen. Sie können ein Blatt pro Tisch ausfüllen, oder ein Blatt pro Person wie Sie lieber möchten.</a:t>
            </a:r>
          </a:p>
          <a:p>
            <a:pPr algn="l">
              <a:lnSpc>
                <a:spcPts val="5599"/>
              </a:lnSpc>
            </a:pPr>
            <a:endParaRPr lang="en-US" sz="3999">
              <a:solidFill>
                <a:srgbClr val="6D6D6D"/>
              </a:solidFill>
              <a:latin typeface="Arimo"/>
              <a:ea typeface="Arimo"/>
              <a:cs typeface="Arimo"/>
              <a:sym typeface="Arimo"/>
            </a:endParaRPr>
          </a:p>
          <a:p>
            <a:pPr algn="l">
              <a:lnSpc>
                <a:spcPts val="5599"/>
              </a:lnSpc>
            </a:pPr>
            <a:r>
              <a:rPr lang="en-US" sz="3999">
                <a:solidFill>
                  <a:srgbClr val="6D6D6D"/>
                </a:solidFill>
                <a:latin typeface="Arimo"/>
                <a:ea typeface="Arimo"/>
                <a:cs typeface="Arimo"/>
                <a:sym typeface="Arimo"/>
              </a:rPr>
              <a:t>Wir werden diese Bewertungen einsammeln und auswerten. Die drei Thesen mit der höchsten Dringlichkeit und dem grössten Nutzen, für die Organisationen und die SKG, werden dem Zentralvorstand der SKG als Entwicklungsaufgabe für die diesjährige Klausurtagung gestellt. </a:t>
            </a:r>
          </a:p>
          <a:p>
            <a:pPr algn="l">
              <a:lnSpc>
                <a:spcPts val="5599"/>
              </a:lnSpc>
            </a:pPr>
            <a:r>
              <a:rPr lang="en-US" sz="3999">
                <a:solidFill>
                  <a:srgbClr val="6D6D6D"/>
                </a:solidFill>
                <a:latin typeface="Arimo"/>
                <a:ea typeface="Arimo"/>
                <a:cs typeface="Arimo"/>
                <a:sym typeface="Arimo"/>
              </a:rPr>
              <a:t> </a:t>
            </a:r>
          </a:p>
        </p:txBody>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4"/>
            <a:stretch>
              <a:fillRect/>
            </a:stretch>
          </a:blipFill>
        </p:spPr>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2"/>
            <a:stretch>
              <a:fillRect/>
            </a:stretch>
          </a:blipFill>
        </p:spPr>
      </p:sp>
      <p:sp>
        <p:nvSpPr>
          <p:cNvPr id="3" name="Freeform 3"/>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sp>
      <p:sp>
        <p:nvSpPr>
          <p:cNvPr id="4" name="Freeform 4"/>
          <p:cNvSpPr/>
          <p:nvPr/>
        </p:nvSpPr>
        <p:spPr>
          <a:xfrm>
            <a:off x="7108624" y="6665844"/>
            <a:ext cx="4070752" cy="2910588"/>
          </a:xfrm>
          <a:custGeom>
            <a:avLst/>
            <a:gdLst/>
            <a:ahLst/>
            <a:cxnLst/>
            <a:rect l="l" t="t" r="r" b="b"/>
            <a:pathLst>
              <a:path w="4070752" h="2910588">
                <a:moveTo>
                  <a:pt x="0" y="0"/>
                </a:moveTo>
                <a:lnTo>
                  <a:pt x="4070752" y="0"/>
                </a:lnTo>
                <a:lnTo>
                  <a:pt x="4070752" y="2910588"/>
                </a:lnTo>
                <a:lnTo>
                  <a:pt x="0" y="2910588"/>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sp>
      <p:sp>
        <p:nvSpPr>
          <p:cNvPr id="5" name="TextBox 5"/>
          <p:cNvSpPr txBox="1"/>
          <p:nvPr/>
        </p:nvSpPr>
        <p:spPr>
          <a:xfrm>
            <a:off x="1028700" y="1884269"/>
            <a:ext cx="15939817" cy="4213225"/>
          </a:xfrm>
          <a:prstGeom prst="rect">
            <a:avLst/>
          </a:prstGeom>
        </p:spPr>
        <p:txBody>
          <a:bodyPr lIns="0" tIns="0" rIns="0" bIns="0" rtlCol="0" anchor="t">
            <a:spAutoFit/>
          </a:bodyPr>
          <a:lstStyle/>
          <a:p>
            <a:pPr algn="l">
              <a:lnSpc>
                <a:spcPts val="5599"/>
              </a:lnSpc>
            </a:pPr>
            <a:r>
              <a:rPr lang="en-US" sz="3999">
                <a:solidFill>
                  <a:srgbClr val="6D6D6D"/>
                </a:solidFill>
                <a:latin typeface="Arimo"/>
                <a:ea typeface="Arimo"/>
                <a:cs typeface="Arimo"/>
                <a:sym typeface="Arimo"/>
              </a:rPr>
              <a:t>Eine effiziente Verbandsentwicklung ist nur gemeinsam möglich und wir möchten von Ihnen als Vereinspräsidenten wissen, welche Probleme und Stossrichtungen Ihnen am Herzen liegen und worauf wir die uns zur Verfügung stehenden Kapazitäten konzentrieren sollen. </a:t>
            </a:r>
          </a:p>
          <a:p>
            <a:pPr algn="l">
              <a:lnSpc>
                <a:spcPts val="5599"/>
              </a:lnSpc>
            </a:pPr>
            <a:r>
              <a:rPr lang="en-US" sz="3999">
                <a:solidFill>
                  <a:srgbClr val="6D6D6D"/>
                </a:solidFill>
                <a:latin typeface="Arimo"/>
                <a:ea typeface="Arimo"/>
                <a:cs typeface="Arimo"/>
                <a:sym typeface="Arimo"/>
              </a:rPr>
              <a:t>Die Mitglieder des Zentralvorstandes stehen ihnen während der Zeit des Workshops gerne für Fragen zur Verfügung.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134958" y="1983473"/>
            <a:ext cx="14018083" cy="1609725"/>
          </a:xfrm>
          <a:prstGeom prst="rect">
            <a:avLst/>
          </a:prstGeom>
        </p:spPr>
        <p:txBody>
          <a:bodyPr lIns="0" tIns="0" rIns="0" bIns="0" rtlCol="0" anchor="t">
            <a:spAutoFit/>
          </a:bodyPr>
          <a:lstStyle/>
          <a:p>
            <a:pPr algn="ctr">
              <a:lnSpc>
                <a:spcPts val="12599"/>
              </a:lnSpc>
            </a:pPr>
            <a:r>
              <a:rPr lang="en-US" sz="9000">
                <a:solidFill>
                  <a:srgbClr val="6D6D6D"/>
                </a:solidFill>
                <a:latin typeface="Angelica"/>
                <a:ea typeface="Angelica"/>
                <a:cs typeface="Angelica"/>
                <a:sym typeface="Angelica"/>
              </a:rPr>
              <a:t>Jetzt sind Sie dran!</a:t>
            </a:r>
          </a:p>
        </p:txBody>
      </p:sp>
      <p:sp>
        <p:nvSpPr>
          <p:cNvPr id="3" name="Freeform 3"/>
          <p:cNvSpPr/>
          <p:nvPr/>
        </p:nvSpPr>
        <p:spPr>
          <a:xfrm>
            <a:off x="1574065" y="4304318"/>
            <a:ext cx="3587410" cy="3352597"/>
          </a:xfrm>
          <a:custGeom>
            <a:avLst/>
            <a:gdLst/>
            <a:ahLst/>
            <a:cxnLst/>
            <a:rect l="l" t="t" r="r" b="b"/>
            <a:pathLst>
              <a:path w="3587410" h="3352597">
                <a:moveTo>
                  <a:pt x="0" y="0"/>
                </a:moveTo>
                <a:lnTo>
                  <a:pt x="3587410" y="0"/>
                </a:lnTo>
                <a:lnTo>
                  <a:pt x="3587410" y="3352597"/>
                </a:lnTo>
                <a:lnTo>
                  <a:pt x="0" y="33525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2406485" y="4304318"/>
            <a:ext cx="3587410" cy="3352597"/>
          </a:xfrm>
          <a:custGeom>
            <a:avLst/>
            <a:gdLst/>
            <a:ahLst/>
            <a:cxnLst/>
            <a:rect l="l" t="t" r="r" b="b"/>
            <a:pathLst>
              <a:path w="3587410" h="3352597">
                <a:moveTo>
                  <a:pt x="0" y="0"/>
                </a:moveTo>
                <a:lnTo>
                  <a:pt x="3587410" y="0"/>
                </a:lnTo>
                <a:lnTo>
                  <a:pt x="3587410" y="3352597"/>
                </a:lnTo>
                <a:lnTo>
                  <a:pt x="0" y="33525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6990275" y="4262992"/>
            <a:ext cx="3587410" cy="3352597"/>
          </a:xfrm>
          <a:custGeom>
            <a:avLst/>
            <a:gdLst/>
            <a:ahLst/>
            <a:cxnLst/>
            <a:rect l="l" t="t" r="r" b="b"/>
            <a:pathLst>
              <a:path w="3587410" h="3352597">
                <a:moveTo>
                  <a:pt x="0" y="0"/>
                </a:moveTo>
                <a:lnTo>
                  <a:pt x="3587410" y="0"/>
                </a:lnTo>
                <a:lnTo>
                  <a:pt x="3587410" y="3352597"/>
                </a:lnTo>
                <a:lnTo>
                  <a:pt x="0" y="33525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4375116">
            <a:off x="-4079059" y="-4741309"/>
            <a:ext cx="10385659" cy="9411487"/>
          </a:xfrm>
          <a:custGeom>
            <a:avLst/>
            <a:gdLst/>
            <a:ahLst/>
            <a:cxnLst/>
            <a:rect l="l" t="t" r="r" b="b"/>
            <a:pathLst>
              <a:path w="10385659" h="9411487">
                <a:moveTo>
                  <a:pt x="0" y="0"/>
                </a:moveTo>
                <a:lnTo>
                  <a:pt x="10385659" y="0"/>
                </a:lnTo>
                <a:lnTo>
                  <a:pt x="10385659" y="9411488"/>
                </a:lnTo>
                <a:lnTo>
                  <a:pt x="0" y="9411488"/>
                </a:lnTo>
                <a:lnTo>
                  <a:pt x="0" y="0"/>
                </a:lnTo>
                <a:close/>
              </a:path>
            </a:pathLst>
          </a:custGeom>
          <a: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sp>
      <p:sp>
        <p:nvSpPr>
          <p:cNvPr id="7" name="Freeform 7"/>
          <p:cNvSpPr/>
          <p:nvPr/>
        </p:nvSpPr>
        <p:spPr>
          <a:xfrm rot="5014368">
            <a:off x="12842268" y="5128664"/>
            <a:ext cx="10385659" cy="9411487"/>
          </a:xfrm>
          <a:custGeom>
            <a:avLst/>
            <a:gdLst/>
            <a:ahLst/>
            <a:cxnLst/>
            <a:rect l="l" t="t" r="r" b="b"/>
            <a:pathLst>
              <a:path w="10385659" h="9411487">
                <a:moveTo>
                  <a:pt x="0" y="0"/>
                </a:moveTo>
                <a:lnTo>
                  <a:pt x="10385659" y="0"/>
                </a:lnTo>
                <a:lnTo>
                  <a:pt x="10385659" y="9411487"/>
                </a:lnTo>
                <a:lnTo>
                  <a:pt x="0" y="9411487"/>
                </a:lnTo>
                <a:lnTo>
                  <a:pt x="0" y="0"/>
                </a:lnTo>
                <a:close/>
              </a:path>
            </a:pathLst>
          </a:custGeom>
          <a: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a:blipFill>
        </p:spPr>
      </p:sp>
      <p:sp>
        <p:nvSpPr>
          <p:cNvPr id="8" name="Freeform 8"/>
          <p:cNvSpPr/>
          <p:nvPr/>
        </p:nvSpPr>
        <p:spPr>
          <a:xfrm>
            <a:off x="2424432" y="4940560"/>
            <a:ext cx="2080113" cy="2080113"/>
          </a:xfrm>
          <a:custGeom>
            <a:avLst/>
            <a:gdLst/>
            <a:ahLst/>
            <a:cxnLst/>
            <a:rect l="l" t="t" r="r" b="b"/>
            <a:pathLst>
              <a:path w="2080113" h="2080113">
                <a:moveTo>
                  <a:pt x="0" y="0"/>
                </a:moveTo>
                <a:lnTo>
                  <a:pt x="2080114" y="0"/>
                </a:lnTo>
                <a:lnTo>
                  <a:pt x="2080114" y="2080113"/>
                </a:lnTo>
                <a:lnTo>
                  <a:pt x="0" y="2080113"/>
                </a:lnTo>
                <a:lnTo>
                  <a:pt x="0" y="0"/>
                </a:lnTo>
                <a:close/>
              </a:path>
            </a:pathLst>
          </a:custGeom>
          <a: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a:blipFill>
        </p:spPr>
      </p:sp>
      <p:sp>
        <p:nvSpPr>
          <p:cNvPr id="9" name="Freeform 9"/>
          <p:cNvSpPr/>
          <p:nvPr/>
        </p:nvSpPr>
        <p:spPr>
          <a:xfrm>
            <a:off x="13456492" y="5023211"/>
            <a:ext cx="1928459" cy="1997462"/>
          </a:xfrm>
          <a:custGeom>
            <a:avLst/>
            <a:gdLst/>
            <a:ahLst/>
            <a:cxnLst/>
            <a:rect l="l" t="t" r="r" b="b"/>
            <a:pathLst>
              <a:path w="1928459" h="1997462">
                <a:moveTo>
                  <a:pt x="0" y="0"/>
                </a:moveTo>
                <a:lnTo>
                  <a:pt x="1928458" y="0"/>
                </a:lnTo>
                <a:lnTo>
                  <a:pt x="1928458" y="1997462"/>
                </a:lnTo>
                <a:lnTo>
                  <a:pt x="0" y="199746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0" name="Freeform 10"/>
          <p:cNvSpPr/>
          <p:nvPr/>
        </p:nvSpPr>
        <p:spPr>
          <a:xfrm>
            <a:off x="7590092" y="4915531"/>
            <a:ext cx="2387777" cy="2047519"/>
          </a:xfrm>
          <a:custGeom>
            <a:avLst/>
            <a:gdLst/>
            <a:ahLst/>
            <a:cxnLst/>
            <a:rect l="l" t="t" r="r" b="b"/>
            <a:pathLst>
              <a:path w="2387777" h="2047519">
                <a:moveTo>
                  <a:pt x="0" y="0"/>
                </a:moveTo>
                <a:lnTo>
                  <a:pt x="2387776" y="0"/>
                </a:lnTo>
                <a:lnTo>
                  <a:pt x="2387776" y="2047519"/>
                </a:lnTo>
                <a:lnTo>
                  <a:pt x="0" y="2047519"/>
                </a:lnTo>
                <a:lnTo>
                  <a:pt x="0" y="0"/>
                </a:lnTo>
                <a:close/>
              </a:path>
            </a:pathLst>
          </a:custGeom>
          <a: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a:blipFill>
        </p:spPr>
      </p:sp>
      <p:sp>
        <p:nvSpPr>
          <p:cNvPr id="11" name="TextBox 11"/>
          <p:cNvSpPr txBox="1"/>
          <p:nvPr/>
        </p:nvSpPr>
        <p:spPr>
          <a:xfrm>
            <a:off x="1974353" y="7832567"/>
            <a:ext cx="2786835" cy="431800"/>
          </a:xfrm>
          <a:prstGeom prst="rect">
            <a:avLst/>
          </a:prstGeom>
        </p:spPr>
        <p:txBody>
          <a:bodyPr lIns="0" tIns="0" rIns="0" bIns="0" rtlCol="0" anchor="t">
            <a:spAutoFit/>
          </a:bodyPr>
          <a:lstStyle/>
          <a:p>
            <a:pPr algn="l">
              <a:lnSpc>
                <a:spcPts val="3499"/>
              </a:lnSpc>
            </a:pPr>
            <a:r>
              <a:rPr lang="en-US" sz="2499">
                <a:solidFill>
                  <a:srgbClr val="6D6D6D"/>
                </a:solidFill>
                <a:latin typeface="Arimo"/>
                <a:ea typeface="Arimo"/>
                <a:cs typeface="Arimo"/>
                <a:sym typeface="Arimo"/>
              </a:rPr>
              <a:t>Thesen diskutieren</a:t>
            </a:r>
          </a:p>
        </p:txBody>
      </p:sp>
      <p:sp>
        <p:nvSpPr>
          <p:cNvPr id="12" name="TextBox 12"/>
          <p:cNvSpPr txBox="1"/>
          <p:nvPr/>
        </p:nvSpPr>
        <p:spPr>
          <a:xfrm>
            <a:off x="6852125" y="7832567"/>
            <a:ext cx="3863710" cy="431800"/>
          </a:xfrm>
          <a:prstGeom prst="rect">
            <a:avLst/>
          </a:prstGeom>
        </p:spPr>
        <p:txBody>
          <a:bodyPr lIns="0" tIns="0" rIns="0" bIns="0" rtlCol="0" anchor="t">
            <a:spAutoFit/>
          </a:bodyPr>
          <a:lstStyle/>
          <a:p>
            <a:pPr algn="l">
              <a:lnSpc>
                <a:spcPts val="3499"/>
              </a:lnSpc>
            </a:pPr>
            <a:r>
              <a:rPr lang="en-US" sz="2499">
                <a:solidFill>
                  <a:srgbClr val="6D6D6D"/>
                </a:solidFill>
                <a:latin typeface="Arimo"/>
                <a:ea typeface="Arimo"/>
                <a:cs typeface="Arimo"/>
                <a:sym typeface="Arimo"/>
              </a:rPr>
              <a:t>Ergebnisse dokumentieren</a:t>
            </a:r>
          </a:p>
        </p:txBody>
      </p:sp>
      <p:sp>
        <p:nvSpPr>
          <p:cNvPr id="13" name="TextBox 13"/>
          <p:cNvSpPr txBox="1"/>
          <p:nvPr/>
        </p:nvSpPr>
        <p:spPr>
          <a:xfrm>
            <a:off x="12741697" y="7832567"/>
            <a:ext cx="3358049" cy="431800"/>
          </a:xfrm>
          <a:prstGeom prst="rect">
            <a:avLst/>
          </a:prstGeom>
        </p:spPr>
        <p:txBody>
          <a:bodyPr lIns="0" tIns="0" rIns="0" bIns="0" rtlCol="0" anchor="t">
            <a:spAutoFit/>
          </a:bodyPr>
          <a:lstStyle/>
          <a:p>
            <a:pPr algn="l">
              <a:lnSpc>
                <a:spcPts val="3499"/>
              </a:lnSpc>
            </a:pPr>
            <a:r>
              <a:rPr lang="en-US" sz="2499">
                <a:solidFill>
                  <a:srgbClr val="6D6D6D"/>
                </a:solidFill>
                <a:latin typeface="Arimo"/>
                <a:ea typeface="Arimo"/>
                <a:cs typeface="Arimo"/>
                <a:sym typeface="Arimo"/>
              </a:rPr>
              <a:t>Abgabe der Ergebnisse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12066471" y="-3531559"/>
            <a:ext cx="10385659" cy="9411487"/>
          </a:xfrm>
          <a:custGeom>
            <a:avLst/>
            <a:gdLst/>
            <a:ahLst/>
            <a:cxnLst/>
            <a:rect l="l" t="t" r="r" b="b"/>
            <a:pathLst>
              <a:path w="10385659" h="9411487">
                <a:moveTo>
                  <a:pt x="0" y="0"/>
                </a:moveTo>
                <a:lnTo>
                  <a:pt x="10385658" y="0"/>
                </a:lnTo>
                <a:lnTo>
                  <a:pt x="10385658" y="9411487"/>
                </a:lnTo>
                <a:lnTo>
                  <a:pt x="0" y="9411487"/>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3" name="Freeform 3"/>
          <p:cNvSpPr/>
          <p:nvPr/>
        </p:nvSpPr>
        <p:spPr>
          <a:xfrm rot="-10516329">
            <a:off x="-1970400" y="6482704"/>
            <a:ext cx="8585695" cy="5963155"/>
          </a:xfrm>
          <a:custGeom>
            <a:avLst/>
            <a:gdLst/>
            <a:ahLst/>
            <a:cxnLst/>
            <a:rect l="l" t="t" r="r" b="b"/>
            <a:pathLst>
              <a:path w="8585695" h="5963155">
                <a:moveTo>
                  <a:pt x="0" y="0"/>
                </a:moveTo>
                <a:lnTo>
                  <a:pt x="8585695" y="0"/>
                </a:lnTo>
                <a:lnTo>
                  <a:pt x="8585695" y="5963156"/>
                </a:lnTo>
                <a:lnTo>
                  <a:pt x="0" y="59631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028700" y="1470025"/>
            <a:ext cx="14909451" cy="1609725"/>
          </a:xfrm>
          <a:prstGeom prst="rect">
            <a:avLst/>
          </a:prstGeom>
        </p:spPr>
        <p:txBody>
          <a:bodyPr lIns="0" tIns="0" rIns="0" bIns="0" rtlCol="0" anchor="t">
            <a:spAutoFit/>
          </a:bodyPr>
          <a:lstStyle/>
          <a:p>
            <a:pPr algn="ctr">
              <a:lnSpc>
                <a:spcPts val="12599"/>
              </a:lnSpc>
            </a:pPr>
            <a:r>
              <a:rPr lang="en-US" sz="9000" dirty="0" err="1">
                <a:solidFill>
                  <a:srgbClr val="6D6D6D"/>
                </a:solidFill>
                <a:latin typeface="Angelica"/>
                <a:ea typeface="Angelica"/>
                <a:cs typeface="Angelica"/>
                <a:sym typeface="Angelica"/>
              </a:rPr>
              <a:t>Informationen</a:t>
            </a:r>
            <a:r>
              <a:rPr lang="en-US" sz="9000" dirty="0">
                <a:solidFill>
                  <a:srgbClr val="6D6D6D"/>
                </a:solidFill>
                <a:latin typeface="Angelica"/>
                <a:ea typeface="Angelica"/>
                <a:cs typeface="Angelica"/>
                <a:sym typeface="Angelica"/>
              </a:rPr>
              <a:t> der SKG </a:t>
            </a:r>
          </a:p>
        </p:txBody>
      </p:sp>
      <p:sp>
        <p:nvSpPr>
          <p:cNvPr id="5" name="TextBox 5"/>
          <p:cNvSpPr txBox="1"/>
          <p:nvPr/>
        </p:nvSpPr>
        <p:spPr>
          <a:xfrm>
            <a:off x="1028700" y="2994025"/>
            <a:ext cx="7962900" cy="5682389"/>
          </a:xfrm>
          <a:prstGeom prst="rect">
            <a:avLst/>
          </a:prstGeom>
        </p:spPr>
        <p:txBody>
          <a:bodyPr wrap="square" lIns="0" tIns="0" rIns="0" bIns="0" rtlCol="0" anchor="t">
            <a:spAutoFit/>
          </a:bodyPr>
          <a:lstStyle/>
          <a:p>
            <a:pPr marL="863599" lvl="1" indent="-431800" algn="l">
              <a:lnSpc>
                <a:spcPts val="5599"/>
              </a:lnSpc>
              <a:buFont typeface="Arial"/>
              <a:buChar char="•"/>
            </a:pPr>
            <a:r>
              <a:rPr lang="en-US" sz="3999" dirty="0">
                <a:solidFill>
                  <a:srgbClr val="6D6D6D"/>
                </a:solidFill>
                <a:latin typeface="Arimo"/>
                <a:ea typeface="Arimo"/>
                <a:cs typeface="Arimo"/>
                <a:sym typeface="Arimo"/>
              </a:rPr>
              <a:t>Neue Partner </a:t>
            </a:r>
            <a:r>
              <a:rPr lang="en-US" sz="3999" dirty="0" err="1">
                <a:solidFill>
                  <a:srgbClr val="6D6D6D"/>
                </a:solidFill>
                <a:latin typeface="Arimo"/>
                <a:ea typeface="Arimo"/>
                <a:cs typeface="Arimo"/>
                <a:sym typeface="Arimo"/>
              </a:rPr>
              <a:t>für</a:t>
            </a:r>
            <a:r>
              <a:rPr lang="en-US" sz="3999" dirty="0">
                <a:solidFill>
                  <a:srgbClr val="6D6D6D"/>
                </a:solidFill>
                <a:latin typeface="Arimo"/>
                <a:ea typeface="Arimo"/>
                <a:cs typeface="Arimo"/>
                <a:sym typeface="Arimo"/>
              </a:rPr>
              <a:t> 2025</a:t>
            </a:r>
          </a:p>
          <a:p>
            <a:pPr marL="863599" lvl="1" indent="-431800" algn="l">
              <a:lnSpc>
                <a:spcPts val="5599"/>
              </a:lnSpc>
              <a:buFont typeface="Arial"/>
              <a:buChar char="•"/>
            </a:pPr>
            <a:r>
              <a:rPr lang="en-US" sz="3999" dirty="0">
                <a:solidFill>
                  <a:srgbClr val="6D6D6D"/>
                </a:solidFill>
                <a:latin typeface="Arimo"/>
                <a:ea typeface="Arimo"/>
                <a:cs typeface="Arimo"/>
                <a:sym typeface="Arimo"/>
              </a:rPr>
              <a:t>Info’s </a:t>
            </a:r>
            <a:r>
              <a:rPr lang="en-US" sz="3999" dirty="0" err="1">
                <a:solidFill>
                  <a:srgbClr val="6D6D6D"/>
                </a:solidFill>
                <a:latin typeface="Arimo"/>
                <a:ea typeface="Arimo"/>
                <a:cs typeface="Arimo"/>
                <a:sym typeface="Arimo"/>
              </a:rPr>
              <a:t>vom</a:t>
            </a:r>
            <a:r>
              <a:rPr lang="en-US" sz="3999" dirty="0">
                <a:solidFill>
                  <a:srgbClr val="6D6D6D"/>
                </a:solidFill>
                <a:latin typeface="Arimo"/>
                <a:ea typeface="Arimo"/>
                <a:cs typeface="Arimo"/>
                <a:sym typeface="Arimo"/>
              </a:rPr>
              <a:t> BLV</a:t>
            </a:r>
          </a:p>
          <a:p>
            <a:pPr marL="863599" lvl="1" indent="-431800" algn="l">
              <a:lnSpc>
                <a:spcPts val="5599"/>
              </a:lnSpc>
              <a:buFont typeface="Arial"/>
              <a:buChar char="•"/>
            </a:pPr>
            <a:r>
              <a:rPr lang="en-US" sz="3999" dirty="0">
                <a:solidFill>
                  <a:srgbClr val="6D6D6D"/>
                </a:solidFill>
                <a:latin typeface="Arimo"/>
                <a:ea typeface="Arimo"/>
                <a:cs typeface="Arimo"/>
                <a:sym typeface="Arimo"/>
              </a:rPr>
              <a:t>Info’s </a:t>
            </a:r>
            <a:r>
              <a:rPr lang="en-US" sz="3999" dirty="0" err="1">
                <a:solidFill>
                  <a:srgbClr val="6D6D6D"/>
                </a:solidFill>
                <a:latin typeface="Arimo"/>
                <a:ea typeface="Arimo"/>
                <a:cs typeface="Arimo"/>
                <a:sym typeface="Arimo"/>
              </a:rPr>
              <a:t>zum</a:t>
            </a:r>
            <a:r>
              <a:rPr lang="en-US" sz="3999" dirty="0">
                <a:solidFill>
                  <a:srgbClr val="6D6D6D"/>
                </a:solidFill>
                <a:latin typeface="Arimo"/>
                <a:ea typeface="Arimo"/>
                <a:cs typeface="Arimo"/>
                <a:sym typeface="Arimo"/>
              </a:rPr>
              <a:t> Rottweiler </a:t>
            </a:r>
            <a:r>
              <a:rPr lang="en-US" sz="3999" dirty="0" err="1">
                <a:solidFill>
                  <a:srgbClr val="6D6D6D"/>
                </a:solidFill>
                <a:latin typeface="Arimo"/>
                <a:ea typeface="Arimo"/>
                <a:cs typeface="Arimo"/>
                <a:sym typeface="Arimo"/>
              </a:rPr>
              <a:t>Halteverbot</a:t>
            </a:r>
            <a:r>
              <a:rPr lang="en-US" sz="3999" dirty="0">
                <a:solidFill>
                  <a:srgbClr val="6D6D6D"/>
                </a:solidFill>
                <a:latin typeface="Arimo"/>
                <a:ea typeface="Arimo"/>
                <a:cs typeface="Arimo"/>
                <a:sym typeface="Arimo"/>
              </a:rPr>
              <a:t> Kt. Zürich</a:t>
            </a:r>
          </a:p>
          <a:p>
            <a:pPr marL="863599" lvl="1" indent="-431800" algn="l">
              <a:lnSpc>
                <a:spcPts val="5599"/>
              </a:lnSpc>
              <a:buFont typeface="Arial"/>
              <a:buChar char="•"/>
            </a:pPr>
            <a:r>
              <a:rPr lang="en-US" sz="3999" dirty="0" err="1">
                <a:solidFill>
                  <a:srgbClr val="6D6D6D"/>
                </a:solidFill>
                <a:latin typeface="Arimo"/>
                <a:ea typeface="Arimo"/>
                <a:cs typeface="Arimo"/>
                <a:sym typeface="Arimo"/>
              </a:rPr>
              <a:t>Webseite</a:t>
            </a:r>
            <a:r>
              <a:rPr lang="en-US" sz="3999" dirty="0">
                <a:solidFill>
                  <a:srgbClr val="6D6D6D"/>
                </a:solidFill>
                <a:latin typeface="Arimo"/>
                <a:ea typeface="Arimo"/>
                <a:cs typeface="Arimo"/>
                <a:sym typeface="Arimo"/>
              </a:rPr>
              <a:t> Hund Schweiz </a:t>
            </a:r>
          </a:p>
          <a:p>
            <a:pPr marL="863599" lvl="1" indent="-431800" algn="l">
              <a:lnSpc>
                <a:spcPts val="5599"/>
              </a:lnSpc>
              <a:buFont typeface="Arial"/>
              <a:buChar char="•"/>
            </a:pPr>
            <a:r>
              <a:rPr lang="en-US" sz="3999" dirty="0">
                <a:solidFill>
                  <a:srgbClr val="6D6D6D"/>
                </a:solidFill>
                <a:latin typeface="Arimo"/>
                <a:ea typeface="Arimo"/>
                <a:cs typeface="Arimo"/>
                <a:sym typeface="Arimo"/>
              </a:rPr>
              <a:t>Digital First</a:t>
            </a:r>
          </a:p>
          <a:p>
            <a:pPr marL="863599" lvl="1" indent="-431800" algn="l">
              <a:lnSpc>
                <a:spcPts val="5599"/>
              </a:lnSpc>
              <a:buFont typeface="Arial"/>
              <a:buChar char="•"/>
            </a:pPr>
            <a:r>
              <a:rPr lang="en-US" sz="3999" dirty="0">
                <a:solidFill>
                  <a:srgbClr val="6D6D6D"/>
                </a:solidFill>
                <a:latin typeface="Arimo"/>
                <a:ea typeface="Arimo"/>
                <a:cs typeface="Arimo"/>
                <a:sym typeface="Arimo"/>
              </a:rPr>
              <a:t>Messe Hund Winterthur</a:t>
            </a:r>
          </a:p>
          <a:p>
            <a:pPr marL="863599" lvl="1" indent="-431800" algn="l">
              <a:lnSpc>
                <a:spcPts val="5599"/>
              </a:lnSpc>
              <a:buFont typeface="Arial"/>
              <a:buChar char="•"/>
            </a:pPr>
            <a:r>
              <a:rPr lang="en-US" sz="3999" dirty="0" err="1">
                <a:solidFill>
                  <a:srgbClr val="6D6D6D"/>
                </a:solidFill>
                <a:latin typeface="Arimo"/>
                <a:ea typeface="Arimo"/>
                <a:cs typeface="Arimo"/>
                <a:sym typeface="Arimo"/>
              </a:rPr>
              <a:t>Delegiertenversammlung</a:t>
            </a:r>
            <a:r>
              <a:rPr lang="en-US" sz="3999" dirty="0">
                <a:solidFill>
                  <a:srgbClr val="6D6D6D"/>
                </a:solidFill>
                <a:latin typeface="Arimo"/>
                <a:ea typeface="Arimo"/>
                <a:cs typeface="Arimo"/>
                <a:sym typeface="Arimo"/>
              </a:rPr>
              <a:t> 2025</a:t>
            </a:r>
          </a:p>
        </p:txBody>
      </p:sp>
      <p:sp>
        <p:nvSpPr>
          <p:cNvPr id="6" name="Freeform 6"/>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7" name="Freeform 7"/>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sp>
        <p:nvSpPr>
          <p:cNvPr id="8" name="Freeform 8"/>
          <p:cNvSpPr/>
          <p:nvPr/>
        </p:nvSpPr>
        <p:spPr>
          <a:xfrm rot="-10516329">
            <a:off x="-1818000" y="6635104"/>
            <a:ext cx="8585695" cy="5963155"/>
          </a:xfrm>
          <a:custGeom>
            <a:avLst/>
            <a:gdLst/>
            <a:ahLst/>
            <a:cxnLst/>
            <a:rect l="l" t="t" r="r" b="b"/>
            <a:pathLst>
              <a:path w="8585695" h="5963155">
                <a:moveTo>
                  <a:pt x="0" y="0"/>
                </a:moveTo>
                <a:lnTo>
                  <a:pt x="8585695" y="0"/>
                </a:lnTo>
                <a:lnTo>
                  <a:pt x="8585695" y="5963156"/>
                </a:lnTo>
                <a:lnTo>
                  <a:pt x="0" y="59631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9525000" y="2994025"/>
            <a:ext cx="7454726" cy="4213225"/>
          </a:xfrm>
          <a:prstGeom prst="rect">
            <a:avLst/>
          </a:prstGeom>
        </p:spPr>
        <p:txBody>
          <a:bodyPr lIns="0" tIns="0" rIns="0" bIns="0" rtlCol="0" anchor="t">
            <a:spAutoFit/>
          </a:bodyPr>
          <a:lstStyle/>
          <a:p>
            <a:pPr marL="863599" lvl="1" indent="-431800" algn="l">
              <a:lnSpc>
                <a:spcPts val="5599"/>
              </a:lnSpc>
              <a:buFont typeface="Arial"/>
              <a:buChar char="•"/>
            </a:pPr>
            <a:r>
              <a:rPr lang="en-US" sz="3999" dirty="0">
                <a:solidFill>
                  <a:srgbClr val="6D6D6D"/>
                </a:solidFill>
                <a:latin typeface="Arimo"/>
                <a:ea typeface="Arimo"/>
                <a:cs typeface="Arimo"/>
                <a:sym typeface="Arimo"/>
              </a:rPr>
              <a:t>Tag des </a:t>
            </a:r>
            <a:r>
              <a:rPr lang="en-US" sz="3999" dirty="0" err="1">
                <a:solidFill>
                  <a:srgbClr val="6D6D6D"/>
                </a:solidFill>
                <a:latin typeface="Arimo"/>
                <a:ea typeface="Arimo"/>
                <a:cs typeface="Arimo"/>
                <a:sym typeface="Arimo"/>
              </a:rPr>
              <a:t>Hundes</a:t>
            </a:r>
            <a:endParaRPr lang="en-US" sz="3999" dirty="0">
              <a:solidFill>
                <a:srgbClr val="6D6D6D"/>
              </a:solidFill>
              <a:latin typeface="Arimo"/>
              <a:ea typeface="Arimo"/>
              <a:cs typeface="Arimo"/>
              <a:sym typeface="Arimo"/>
            </a:endParaRPr>
          </a:p>
          <a:p>
            <a:pPr marL="863599" lvl="1" indent="-431800" algn="l">
              <a:lnSpc>
                <a:spcPts val="5599"/>
              </a:lnSpc>
              <a:buFont typeface="Arial"/>
              <a:buChar char="•"/>
            </a:pPr>
            <a:r>
              <a:rPr lang="en-US" sz="3999" dirty="0" err="1">
                <a:solidFill>
                  <a:srgbClr val="6D6D6D"/>
                </a:solidFill>
                <a:latin typeface="Arimo"/>
                <a:ea typeface="Arimo"/>
                <a:cs typeface="Arimo"/>
                <a:sym typeface="Arimo"/>
              </a:rPr>
              <a:t>Kynologen-Kongress</a:t>
            </a:r>
            <a:endParaRPr lang="en-US" sz="3999" dirty="0">
              <a:solidFill>
                <a:srgbClr val="6D6D6D"/>
              </a:solidFill>
              <a:latin typeface="Arimo"/>
              <a:ea typeface="Arimo"/>
              <a:cs typeface="Arimo"/>
              <a:sym typeface="Arimo"/>
            </a:endParaRPr>
          </a:p>
          <a:p>
            <a:pPr marL="863599" lvl="1" indent="-431800" algn="l">
              <a:lnSpc>
                <a:spcPts val="5599"/>
              </a:lnSpc>
              <a:buFont typeface="Arial"/>
              <a:buChar char="•"/>
            </a:pPr>
            <a:r>
              <a:rPr lang="en-US" sz="3999" dirty="0" err="1">
                <a:solidFill>
                  <a:srgbClr val="6D6D6D"/>
                </a:solidFill>
                <a:latin typeface="Arimo"/>
                <a:ea typeface="Arimo"/>
                <a:cs typeface="Arimo"/>
                <a:sym typeface="Arimo"/>
              </a:rPr>
              <a:t>Ausbildungen</a:t>
            </a:r>
            <a:endParaRPr lang="en-US" sz="3999" dirty="0">
              <a:solidFill>
                <a:srgbClr val="6D6D6D"/>
              </a:solidFill>
              <a:latin typeface="Arimo"/>
              <a:ea typeface="Arimo"/>
              <a:cs typeface="Arimo"/>
              <a:sym typeface="Arimo"/>
            </a:endParaRPr>
          </a:p>
          <a:p>
            <a:pPr marL="863599" lvl="1" indent="-431800" algn="l">
              <a:lnSpc>
                <a:spcPts val="5599"/>
              </a:lnSpc>
              <a:buFont typeface="Arial"/>
              <a:buChar char="•"/>
            </a:pPr>
            <a:r>
              <a:rPr lang="en-US" sz="3999" dirty="0">
                <a:solidFill>
                  <a:srgbClr val="6D6D6D"/>
                </a:solidFill>
                <a:latin typeface="Arimo"/>
                <a:ea typeface="Arimo"/>
                <a:cs typeface="Arimo"/>
                <a:sym typeface="Arimo"/>
              </a:rPr>
              <a:t>NHB Online</a:t>
            </a:r>
          </a:p>
          <a:p>
            <a:pPr marL="863599" lvl="1" indent="-431800" algn="l">
              <a:lnSpc>
                <a:spcPts val="5599"/>
              </a:lnSpc>
              <a:buFont typeface="Arial"/>
              <a:buChar char="•"/>
            </a:pPr>
            <a:r>
              <a:rPr lang="en-US" sz="3999" dirty="0" err="1">
                <a:solidFill>
                  <a:srgbClr val="6D6D6D"/>
                </a:solidFill>
                <a:latin typeface="Arimo"/>
                <a:ea typeface="Arimo"/>
                <a:cs typeface="Arimo"/>
                <a:sym typeface="Arimo"/>
              </a:rPr>
              <a:t>Gönneranlass</a:t>
            </a:r>
            <a:endParaRPr lang="en-US" sz="3999" dirty="0">
              <a:solidFill>
                <a:srgbClr val="6D6D6D"/>
              </a:solidFill>
              <a:latin typeface="Arimo"/>
              <a:ea typeface="Arimo"/>
              <a:cs typeface="Arimo"/>
              <a:sym typeface="Arimo"/>
            </a:endParaRPr>
          </a:p>
          <a:p>
            <a:pPr marL="863599" lvl="1" indent="-431800" algn="l">
              <a:lnSpc>
                <a:spcPts val="5599"/>
              </a:lnSpc>
              <a:buFont typeface="Arial"/>
              <a:buChar char="•"/>
            </a:pPr>
            <a:r>
              <a:rPr lang="en-US" sz="3999" dirty="0" err="1">
                <a:solidFill>
                  <a:srgbClr val="6D6D6D"/>
                </a:solidFill>
                <a:latin typeface="Arimo"/>
                <a:ea typeface="Arimo"/>
                <a:cs typeface="Arimo"/>
                <a:sym typeface="Arimo"/>
              </a:rPr>
              <a:t>Termine</a:t>
            </a:r>
            <a:r>
              <a:rPr lang="en-US" sz="3999" dirty="0">
                <a:solidFill>
                  <a:srgbClr val="6D6D6D"/>
                </a:solidFill>
                <a:latin typeface="Arimo"/>
                <a:ea typeface="Arimo"/>
                <a:cs typeface="Arimo"/>
                <a:sym typeface="Arimo"/>
              </a:rPr>
              <a:t> 2025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4101975" y="1377606"/>
            <a:ext cx="13418254" cy="1733887"/>
          </a:xfrm>
          <a:prstGeom prst="rect">
            <a:avLst/>
          </a:prstGeom>
        </p:spPr>
        <p:txBody>
          <a:bodyPr lIns="0" tIns="0" rIns="0" bIns="0" rtlCol="0" anchor="t">
            <a:spAutoFit/>
          </a:bodyPr>
          <a:lstStyle/>
          <a:p>
            <a:pPr algn="ctr">
              <a:lnSpc>
                <a:spcPts val="13631"/>
              </a:lnSpc>
            </a:pPr>
            <a:r>
              <a:rPr lang="en-US" sz="9736">
                <a:solidFill>
                  <a:srgbClr val="6D6D6D"/>
                </a:solidFill>
                <a:latin typeface="Angelica"/>
                <a:ea typeface="Angelica"/>
                <a:cs typeface="Angelica"/>
                <a:sym typeface="Angelica"/>
              </a:rPr>
              <a:t>Neue Partner 2025</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625221" y="8592576"/>
            <a:ext cx="5485647" cy="5650011"/>
          </a:xfrm>
          <a:custGeom>
            <a:avLst/>
            <a:gdLst/>
            <a:ahLst/>
            <a:cxnLst/>
            <a:rect l="l" t="t" r="r" b="b"/>
            <a:pathLst>
              <a:path w="5485647" h="5650011">
                <a:moveTo>
                  <a:pt x="0" y="0"/>
                </a:moveTo>
                <a:lnTo>
                  <a:pt x="5485647" y="0"/>
                </a:lnTo>
                <a:lnTo>
                  <a:pt x="5485647" y="5650011"/>
                </a:lnTo>
                <a:lnTo>
                  <a:pt x="0" y="56500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sp>
        <p:nvSpPr>
          <p:cNvPr id="7" name="Freeform 7"/>
          <p:cNvSpPr/>
          <p:nvPr/>
        </p:nvSpPr>
        <p:spPr>
          <a:xfrm>
            <a:off x="1028700" y="7676065"/>
            <a:ext cx="5626687" cy="1582235"/>
          </a:xfrm>
          <a:custGeom>
            <a:avLst/>
            <a:gdLst/>
            <a:ahLst/>
            <a:cxnLst/>
            <a:rect l="l" t="t" r="r" b="b"/>
            <a:pathLst>
              <a:path w="5626687" h="1582235">
                <a:moveTo>
                  <a:pt x="0" y="0"/>
                </a:moveTo>
                <a:lnTo>
                  <a:pt x="5626687" y="0"/>
                </a:lnTo>
                <a:lnTo>
                  <a:pt x="5626687" y="1582235"/>
                </a:lnTo>
                <a:lnTo>
                  <a:pt x="0" y="1582235"/>
                </a:lnTo>
                <a:lnTo>
                  <a:pt x="0" y="0"/>
                </a:lnTo>
                <a:close/>
              </a:path>
            </a:pathLst>
          </a:custGeom>
          <a:blipFill>
            <a:blip r:embed="rId8"/>
            <a:stretch>
              <a:fillRect/>
            </a:stretch>
          </a:blipFill>
        </p:spPr>
      </p:sp>
      <p:sp>
        <p:nvSpPr>
          <p:cNvPr id="8" name="TextBox 8"/>
          <p:cNvSpPr txBox="1"/>
          <p:nvPr/>
        </p:nvSpPr>
        <p:spPr>
          <a:xfrm>
            <a:off x="4691683" y="3188121"/>
            <a:ext cx="10200392" cy="3508375"/>
          </a:xfrm>
          <a:prstGeom prst="rect">
            <a:avLst/>
          </a:prstGeom>
        </p:spPr>
        <p:txBody>
          <a:bodyPr lIns="0" tIns="0" rIns="0" bIns="0" rtlCol="0" anchor="t">
            <a:spAutoFit/>
          </a:bodyPr>
          <a:lstStyle/>
          <a:p>
            <a:pPr algn="l">
              <a:lnSpc>
                <a:spcPts val="5599"/>
              </a:lnSpc>
            </a:pPr>
            <a:r>
              <a:rPr lang="en-US" sz="3999">
                <a:solidFill>
                  <a:srgbClr val="6D6D6D"/>
                </a:solidFill>
                <a:latin typeface="Arimo"/>
                <a:ea typeface="Arimo"/>
                <a:cs typeface="Arimo"/>
                <a:sym typeface="Arimo"/>
              </a:rPr>
              <a:t>Für das Jahr 2025 konnten wir zwei neue Kooperationspartner gewinnen. Es sind dies: </a:t>
            </a:r>
          </a:p>
          <a:p>
            <a:pPr algn="l">
              <a:lnSpc>
                <a:spcPts val="5599"/>
              </a:lnSpc>
            </a:pPr>
            <a:endParaRPr lang="en-US" sz="3999">
              <a:solidFill>
                <a:srgbClr val="6D6D6D"/>
              </a:solidFill>
              <a:latin typeface="Arimo"/>
              <a:ea typeface="Arimo"/>
              <a:cs typeface="Arimo"/>
              <a:sym typeface="Arimo"/>
            </a:endParaRPr>
          </a:p>
          <a:p>
            <a:pPr marL="863599" lvl="1" indent="-431800" algn="l">
              <a:lnSpc>
                <a:spcPts val="5599"/>
              </a:lnSpc>
              <a:buFont typeface="Arial"/>
              <a:buChar char="•"/>
            </a:pPr>
            <a:r>
              <a:rPr lang="en-US" sz="3999">
                <a:solidFill>
                  <a:srgbClr val="6D6D6D"/>
                </a:solidFill>
                <a:latin typeface="Arimo"/>
                <a:ea typeface="Arimo"/>
                <a:cs typeface="Arimo"/>
                <a:sym typeface="Arimo"/>
              </a:rPr>
              <a:t>HELSANA Versicherungen AG</a:t>
            </a:r>
          </a:p>
          <a:p>
            <a:pPr marL="863599" lvl="1" indent="-431800" algn="l">
              <a:lnSpc>
                <a:spcPts val="5599"/>
              </a:lnSpc>
              <a:buFont typeface="Arial"/>
              <a:buChar char="•"/>
            </a:pPr>
            <a:r>
              <a:rPr lang="en-US" sz="3999">
                <a:solidFill>
                  <a:srgbClr val="6D6D6D"/>
                </a:solidFill>
                <a:latin typeface="Arimo"/>
                <a:ea typeface="Arimo"/>
                <a:cs typeface="Arimo"/>
                <a:sym typeface="Arimo"/>
              </a:rPr>
              <a:t>petZEBA AG</a:t>
            </a:r>
          </a:p>
        </p:txBody>
      </p:sp>
      <p:sp>
        <p:nvSpPr>
          <p:cNvPr id="9" name="Freeform 9"/>
          <p:cNvSpPr/>
          <p:nvPr/>
        </p:nvSpPr>
        <p:spPr>
          <a:xfrm>
            <a:off x="7646530" y="7676065"/>
            <a:ext cx="5626687" cy="1582235"/>
          </a:xfrm>
          <a:custGeom>
            <a:avLst/>
            <a:gdLst/>
            <a:ahLst/>
            <a:cxnLst/>
            <a:rect l="l" t="t" r="r" b="b"/>
            <a:pathLst>
              <a:path w="5626687" h="1582235">
                <a:moveTo>
                  <a:pt x="0" y="0"/>
                </a:moveTo>
                <a:lnTo>
                  <a:pt x="5626687" y="0"/>
                </a:lnTo>
                <a:lnTo>
                  <a:pt x="5626687" y="1582235"/>
                </a:lnTo>
                <a:lnTo>
                  <a:pt x="0" y="1582235"/>
                </a:lnTo>
                <a:lnTo>
                  <a:pt x="0" y="0"/>
                </a:lnTo>
                <a:close/>
              </a:path>
            </a:pathLst>
          </a:custGeom>
          <a:blipFill>
            <a:blip r:embed="rId9" cstate="screen">
              <a:extLst>
                <a:ext uri="{28A0092B-C50C-407E-A947-70E740481C1C}">
                  <a14:useLocalDpi xmlns:a14="http://schemas.microsoft.com/office/drawing/2010/main"/>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10706439" flipH="1">
            <a:off x="13678926" y="4521402"/>
            <a:ext cx="9142943" cy="6350190"/>
          </a:xfrm>
          <a:custGeom>
            <a:avLst/>
            <a:gdLst/>
            <a:ahLst/>
            <a:cxnLst/>
            <a:rect l="l" t="t" r="r" b="b"/>
            <a:pathLst>
              <a:path w="9142943" h="6350190">
                <a:moveTo>
                  <a:pt x="9142943" y="0"/>
                </a:moveTo>
                <a:lnTo>
                  <a:pt x="0" y="0"/>
                </a:lnTo>
                <a:lnTo>
                  <a:pt x="0" y="6350189"/>
                </a:lnTo>
                <a:lnTo>
                  <a:pt x="9142943" y="6350189"/>
                </a:lnTo>
                <a:lnTo>
                  <a:pt x="9142943"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12899">
            <a:off x="11768702" y="-4705744"/>
            <a:ext cx="10385659" cy="9411487"/>
          </a:xfrm>
          <a:custGeom>
            <a:avLst/>
            <a:gdLst/>
            <a:ahLst/>
            <a:cxnLst/>
            <a:rect l="l" t="t" r="r" b="b"/>
            <a:pathLst>
              <a:path w="10385659" h="9411487">
                <a:moveTo>
                  <a:pt x="0" y="0"/>
                </a:moveTo>
                <a:lnTo>
                  <a:pt x="10385659" y="0"/>
                </a:lnTo>
                <a:lnTo>
                  <a:pt x="10385659" y="9411488"/>
                </a:lnTo>
                <a:lnTo>
                  <a:pt x="0" y="9411488"/>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sp>
        <p:nvSpPr>
          <p:cNvPr id="4" name="TextBox 4"/>
          <p:cNvSpPr txBox="1"/>
          <p:nvPr/>
        </p:nvSpPr>
        <p:spPr>
          <a:xfrm>
            <a:off x="8983721" y="1789022"/>
            <a:ext cx="5387754" cy="688975"/>
          </a:xfrm>
          <a:prstGeom prst="rect">
            <a:avLst/>
          </a:prstGeom>
        </p:spPr>
        <p:txBody>
          <a:bodyPr lIns="0" tIns="0" rIns="0" bIns="0" rtlCol="0" anchor="t">
            <a:spAutoFit/>
          </a:bodyPr>
          <a:lstStyle/>
          <a:p>
            <a:pPr algn="l">
              <a:lnSpc>
                <a:spcPts val="5599"/>
              </a:lnSpc>
            </a:pPr>
            <a:r>
              <a:rPr lang="en-US" sz="3999">
                <a:solidFill>
                  <a:srgbClr val="6D6D6D"/>
                </a:solidFill>
                <a:latin typeface="Arimo"/>
                <a:ea typeface="Arimo"/>
                <a:cs typeface="Arimo"/>
                <a:sym typeface="Arimo"/>
              </a:rPr>
              <a:t>Begrüssung</a:t>
            </a:r>
          </a:p>
        </p:txBody>
      </p:sp>
      <p:sp>
        <p:nvSpPr>
          <p:cNvPr id="5" name="TextBox 5"/>
          <p:cNvSpPr txBox="1"/>
          <p:nvPr/>
        </p:nvSpPr>
        <p:spPr>
          <a:xfrm>
            <a:off x="8983721" y="4010827"/>
            <a:ext cx="6612853" cy="688975"/>
          </a:xfrm>
          <a:prstGeom prst="rect">
            <a:avLst/>
          </a:prstGeom>
        </p:spPr>
        <p:txBody>
          <a:bodyPr lIns="0" tIns="0" rIns="0" bIns="0" rtlCol="0" anchor="t">
            <a:spAutoFit/>
          </a:bodyPr>
          <a:lstStyle/>
          <a:p>
            <a:pPr algn="l">
              <a:lnSpc>
                <a:spcPts val="5599"/>
              </a:lnSpc>
            </a:pPr>
            <a:r>
              <a:rPr lang="en-US" sz="3999">
                <a:solidFill>
                  <a:srgbClr val="6D6D6D"/>
                </a:solidFill>
                <a:latin typeface="Arimo"/>
                <a:ea typeface="Arimo"/>
                <a:cs typeface="Arimo"/>
                <a:sym typeface="Arimo"/>
              </a:rPr>
              <a:t>Workshop</a:t>
            </a:r>
          </a:p>
        </p:txBody>
      </p:sp>
      <p:sp>
        <p:nvSpPr>
          <p:cNvPr id="6" name="TextBox 6"/>
          <p:cNvSpPr txBox="1"/>
          <p:nvPr/>
        </p:nvSpPr>
        <p:spPr>
          <a:xfrm>
            <a:off x="8983721" y="5011122"/>
            <a:ext cx="6612853" cy="688975"/>
          </a:xfrm>
          <a:prstGeom prst="rect">
            <a:avLst/>
          </a:prstGeom>
        </p:spPr>
        <p:txBody>
          <a:bodyPr lIns="0" tIns="0" rIns="0" bIns="0" rtlCol="0" anchor="t">
            <a:spAutoFit/>
          </a:bodyPr>
          <a:lstStyle/>
          <a:p>
            <a:pPr algn="l">
              <a:lnSpc>
                <a:spcPts val="5599"/>
              </a:lnSpc>
            </a:pPr>
            <a:r>
              <a:rPr lang="en-US" sz="3999">
                <a:solidFill>
                  <a:srgbClr val="6D6D6D"/>
                </a:solidFill>
                <a:latin typeface="Arimo"/>
                <a:ea typeface="Arimo"/>
                <a:cs typeface="Arimo"/>
                <a:sym typeface="Arimo"/>
              </a:rPr>
              <a:t>Informationen der SKG</a:t>
            </a:r>
          </a:p>
        </p:txBody>
      </p:sp>
      <p:sp>
        <p:nvSpPr>
          <p:cNvPr id="7" name="TextBox 7"/>
          <p:cNvSpPr txBox="1"/>
          <p:nvPr/>
        </p:nvSpPr>
        <p:spPr>
          <a:xfrm>
            <a:off x="8983721" y="2899925"/>
            <a:ext cx="5619503" cy="688975"/>
          </a:xfrm>
          <a:prstGeom prst="rect">
            <a:avLst/>
          </a:prstGeom>
        </p:spPr>
        <p:txBody>
          <a:bodyPr lIns="0" tIns="0" rIns="0" bIns="0" rtlCol="0" anchor="t">
            <a:spAutoFit/>
          </a:bodyPr>
          <a:lstStyle/>
          <a:p>
            <a:pPr algn="l">
              <a:lnSpc>
                <a:spcPts val="5599"/>
              </a:lnSpc>
            </a:pPr>
            <a:r>
              <a:rPr lang="en-US" sz="3999">
                <a:solidFill>
                  <a:srgbClr val="6D6D6D"/>
                </a:solidFill>
                <a:latin typeface="Arimo"/>
                <a:ea typeface="Arimo"/>
                <a:cs typeface="Arimo"/>
                <a:sym typeface="Arimo"/>
              </a:rPr>
              <a:t>Vortrag VMI</a:t>
            </a:r>
          </a:p>
        </p:txBody>
      </p:sp>
      <p:sp>
        <p:nvSpPr>
          <p:cNvPr id="8" name="TextBox 8"/>
          <p:cNvSpPr txBox="1"/>
          <p:nvPr/>
        </p:nvSpPr>
        <p:spPr>
          <a:xfrm>
            <a:off x="7987495" y="1810899"/>
            <a:ext cx="853351" cy="717550"/>
          </a:xfrm>
          <a:prstGeom prst="rect">
            <a:avLst/>
          </a:prstGeom>
        </p:spPr>
        <p:txBody>
          <a:bodyPr lIns="0" tIns="0" rIns="0" bIns="0" rtlCol="0" anchor="t">
            <a:spAutoFit/>
          </a:bodyPr>
          <a:lstStyle/>
          <a:p>
            <a:pPr algn="ctr">
              <a:lnSpc>
                <a:spcPts val="5599"/>
              </a:lnSpc>
            </a:pPr>
            <a:r>
              <a:rPr lang="en-US" sz="3999">
                <a:solidFill>
                  <a:srgbClr val="6D6D6D"/>
                </a:solidFill>
                <a:latin typeface="Angelica"/>
                <a:ea typeface="Angelica"/>
                <a:cs typeface="Angelica"/>
                <a:sym typeface="Angelica"/>
              </a:rPr>
              <a:t>1.</a:t>
            </a:r>
          </a:p>
        </p:txBody>
      </p:sp>
      <p:sp>
        <p:nvSpPr>
          <p:cNvPr id="9" name="TextBox 9"/>
          <p:cNvSpPr txBox="1"/>
          <p:nvPr/>
        </p:nvSpPr>
        <p:spPr>
          <a:xfrm>
            <a:off x="7987495" y="2871350"/>
            <a:ext cx="853351" cy="717550"/>
          </a:xfrm>
          <a:prstGeom prst="rect">
            <a:avLst/>
          </a:prstGeom>
        </p:spPr>
        <p:txBody>
          <a:bodyPr lIns="0" tIns="0" rIns="0" bIns="0" rtlCol="0" anchor="t">
            <a:spAutoFit/>
          </a:bodyPr>
          <a:lstStyle/>
          <a:p>
            <a:pPr algn="ctr">
              <a:lnSpc>
                <a:spcPts val="5599"/>
              </a:lnSpc>
            </a:pPr>
            <a:r>
              <a:rPr lang="en-US" sz="3999">
                <a:solidFill>
                  <a:srgbClr val="6D6D6D"/>
                </a:solidFill>
                <a:latin typeface="Angelica"/>
                <a:ea typeface="Angelica"/>
                <a:cs typeface="Angelica"/>
                <a:sym typeface="Angelica"/>
              </a:rPr>
              <a:t>2.</a:t>
            </a:r>
          </a:p>
        </p:txBody>
      </p:sp>
      <p:sp>
        <p:nvSpPr>
          <p:cNvPr id="10" name="TextBox 10"/>
          <p:cNvSpPr txBox="1"/>
          <p:nvPr/>
        </p:nvSpPr>
        <p:spPr>
          <a:xfrm>
            <a:off x="7987495" y="3982252"/>
            <a:ext cx="853351" cy="717550"/>
          </a:xfrm>
          <a:prstGeom prst="rect">
            <a:avLst/>
          </a:prstGeom>
        </p:spPr>
        <p:txBody>
          <a:bodyPr lIns="0" tIns="0" rIns="0" bIns="0" rtlCol="0" anchor="t">
            <a:spAutoFit/>
          </a:bodyPr>
          <a:lstStyle/>
          <a:p>
            <a:pPr algn="ctr">
              <a:lnSpc>
                <a:spcPts val="5599"/>
              </a:lnSpc>
            </a:pPr>
            <a:r>
              <a:rPr lang="en-US" sz="3999">
                <a:solidFill>
                  <a:srgbClr val="6D6D6D"/>
                </a:solidFill>
                <a:latin typeface="Angelica"/>
                <a:ea typeface="Angelica"/>
                <a:cs typeface="Angelica"/>
                <a:sym typeface="Angelica"/>
              </a:rPr>
              <a:t>3.</a:t>
            </a:r>
          </a:p>
        </p:txBody>
      </p:sp>
      <p:sp>
        <p:nvSpPr>
          <p:cNvPr id="11" name="TextBox 11"/>
          <p:cNvSpPr txBox="1"/>
          <p:nvPr/>
        </p:nvSpPr>
        <p:spPr>
          <a:xfrm>
            <a:off x="7987495" y="4982547"/>
            <a:ext cx="853351" cy="717550"/>
          </a:xfrm>
          <a:prstGeom prst="rect">
            <a:avLst/>
          </a:prstGeom>
        </p:spPr>
        <p:txBody>
          <a:bodyPr lIns="0" tIns="0" rIns="0" bIns="0" rtlCol="0" anchor="t">
            <a:spAutoFit/>
          </a:bodyPr>
          <a:lstStyle/>
          <a:p>
            <a:pPr algn="ctr">
              <a:lnSpc>
                <a:spcPts val="5599"/>
              </a:lnSpc>
            </a:pPr>
            <a:r>
              <a:rPr lang="en-US" sz="3999">
                <a:solidFill>
                  <a:srgbClr val="6D6D6D"/>
                </a:solidFill>
                <a:latin typeface="Angelica"/>
                <a:ea typeface="Angelica"/>
                <a:cs typeface="Angelica"/>
                <a:sym typeface="Angelica"/>
              </a:rPr>
              <a:t>4.</a:t>
            </a:r>
          </a:p>
        </p:txBody>
      </p:sp>
      <p:sp>
        <p:nvSpPr>
          <p:cNvPr id="12" name="TextBox 12"/>
          <p:cNvSpPr txBox="1"/>
          <p:nvPr/>
        </p:nvSpPr>
        <p:spPr>
          <a:xfrm>
            <a:off x="7987495" y="6044165"/>
            <a:ext cx="853351" cy="717550"/>
          </a:xfrm>
          <a:prstGeom prst="rect">
            <a:avLst/>
          </a:prstGeom>
        </p:spPr>
        <p:txBody>
          <a:bodyPr lIns="0" tIns="0" rIns="0" bIns="0" rtlCol="0" anchor="t">
            <a:spAutoFit/>
          </a:bodyPr>
          <a:lstStyle/>
          <a:p>
            <a:pPr algn="ctr">
              <a:lnSpc>
                <a:spcPts val="5599"/>
              </a:lnSpc>
            </a:pPr>
            <a:r>
              <a:rPr lang="en-US" sz="3999">
                <a:solidFill>
                  <a:srgbClr val="6D6D6D"/>
                </a:solidFill>
                <a:latin typeface="Angelica"/>
                <a:ea typeface="Angelica"/>
                <a:cs typeface="Angelica"/>
                <a:sym typeface="Angelica"/>
              </a:rPr>
              <a:t>5.</a:t>
            </a:r>
          </a:p>
        </p:txBody>
      </p:sp>
      <p:sp>
        <p:nvSpPr>
          <p:cNvPr id="13" name="TextBox 13"/>
          <p:cNvSpPr txBox="1"/>
          <p:nvPr/>
        </p:nvSpPr>
        <p:spPr>
          <a:xfrm>
            <a:off x="8983721" y="6072740"/>
            <a:ext cx="6612853" cy="688975"/>
          </a:xfrm>
          <a:prstGeom prst="rect">
            <a:avLst/>
          </a:prstGeom>
        </p:spPr>
        <p:txBody>
          <a:bodyPr lIns="0" tIns="0" rIns="0" bIns="0" rtlCol="0" anchor="t">
            <a:spAutoFit/>
          </a:bodyPr>
          <a:lstStyle/>
          <a:p>
            <a:pPr algn="l">
              <a:lnSpc>
                <a:spcPts val="5599"/>
              </a:lnSpc>
            </a:pPr>
            <a:r>
              <a:rPr lang="en-US" sz="3999">
                <a:solidFill>
                  <a:srgbClr val="6D6D6D"/>
                </a:solidFill>
                <a:latin typeface="Arimo"/>
                <a:ea typeface="Arimo"/>
                <a:cs typeface="Arimo"/>
                <a:sym typeface="Arimo"/>
              </a:rPr>
              <a:t>Vorstellung Ergebnisse</a:t>
            </a:r>
          </a:p>
        </p:txBody>
      </p:sp>
      <p:sp>
        <p:nvSpPr>
          <p:cNvPr id="14" name="TextBox 14"/>
          <p:cNvSpPr txBox="1"/>
          <p:nvPr/>
        </p:nvSpPr>
        <p:spPr>
          <a:xfrm>
            <a:off x="7987495" y="7105783"/>
            <a:ext cx="853351" cy="717550"/>
          </a:xfrm>
          <a:prstGeom prst="rect">
            <a:avLst/>
          </a:prstGeom>
        </p:spPr>
        <p:txBody>
          <a:bodyPr lIns="0" tIns="0" rIns="0" bIns="0" rtlCol="0" anchor="t">
            <a:spAutoFit/>
          </a:bodyPr>
          <a:lstStyle/>
          <a:p>
            <a:pPr algn="ctr">
              <a:lnSpc>
                <a:spcPts val="5599"/>
              </a:lnSpc>
            </a:pPr>
            <a:r>
              <a:rPr lang="en-US" sz="3999">
                <a:solidFill>
                  <a:srgbClr val="6D6D6D"/>
                </a:solidFill>
                <a:latin typeface="Angelica"/>
                <a:ea typeface="Angelica"/>
                <a:cs typeface="Angelica"/>
                <a:sym typeface="Angelica"/>
              </a:rPr>
              <a:t>6.</a:t>
            </a:r>
          </a:p>
        </p:txBody>
      </p:sp>
      <p:sp>
        <p:nvSpPr>
          <p:cNvPr id="15" name="TextBox 15"/>
          <p:cNvSpPr txBox="1"/>
          <p:nvPr/>
        </p:nvSpPr>
        <p:spPr>
          <a:xfrm>
            <a:off x="8983721" y="7134358"/>
            <a:ext cx="6612853" cy="688975"/>
          </a:xfrm>
          <a:prstGeom prst="rect">
            <a:avLst/>
          </a:prstGeom>
        </p:spPr>
        <p:txBody>
          <a:bodyPr lIns="0" tIns="0" rIns="0" bIns="0" rtlCol="0" anchor="t">
            <a:spAutoFit/>
          </a:bodyPr>
          <a:lstStyle/>
          <a:p>
            <a:pPr algn="l">
              <a:lnSpc>
                <a:spcPts val="5599"/>
              </a:lnSpc>
            </a:pPr>
            <a:r>
              <a:rPr lang="en-US" sz="3999">
                <a:solidFill>
                  <a:srgbClr val="6D6D6D"/>
                </a:solidFill>
                <a:latin typeface="Arimo"/>
                <a:ea typeface="Arimo"/>
                <a:cs typeface="Arimo"/>
                <a:sym typeface="Arimo"/>
              </a:rPr>
              <a:t>Offene Fragen</a:t>
            </a:r>
          </a:p>
        </p:txBody>
      </p:sp>
      <p:sp>
        <p:nvSpPr>
          <p:cNvPr id="16" name="TextBox 16"/>
          <p:cNvSpPr txBox="1"/>
          <p:nvPr/>
        </p:nvSpPr>
        <p:spPr>
          <a:xfrm>
            <a:off x="7987495" y="8167401"/>
            <a:ext cx="853351" cy="717550"/>
          </a:xfrm>
          <a:prstGeom prst="rect">
            <a:avLst/>
          </a:prstGeom>
        </p:spPr>
        <p:txBody>
          <a:bodyPr lIns="0" tIns="0" rIns="0" bIns="0" rtlCol="0" anchor="t">
            <a:spAutoFit/>
          </a:bodyPr>
          <a:lstStyle/>
          <a:p>
            <a:pPr algn="ctr">
              <a:lnSpc>
                <a:spcPts val="5599"/>
              </a:lnSpc>
            </a:pPr>
            <a:r>
              <a:rPr lang="en-US" sz="3999">
                <a:solidFill>
                  <a:srgbClr val="6D6D6D"/>
                </a:solidFill>
                <a:latin typeface="Angelica"/>
                <a:ea typeface="Angelica"/>
                <a:cs typeface="Angelica"/>
                <a:sym typeface="Angelica"/>
              </a:rPr>
              <a:t>7.</a:t>
            </a:r>
          </a:p>
        </p:txBody>
      </p:sp>
      <p:sp>
        <p:nvSpPr>
          <p:cNvPr id="17" name="TextBox 17"/>
          <p:cNvSpPr txBox="1"/>
          <p:nvPr/>
        </p:nvSpPr>
        <p:spPr>
          <a:xfrm>
            <a:off x="8983721" y="8195976"/>
            <a:ext cx="6612853" cy="688975"/>
          </a:xfrm>
          <a:prstGeom prst="rect">
            <a:avLst/>
          </a:prstGeom>
        </p:spPr>
        <p:txBody>
          <a:bodyPr lIns="0" tIns="0" rIns="0" bIns="0" rtlCol="0" anchor="t">
            <a:spAutoFit/>
          </a:bodyPr>
          <a:lstStyle/>
          <a:p>
            <a:pPr algn="l">
              <a:lnSpc>
                <a:spcPts val="5599"/>
              </a:lnSpc>
            </a:pPr>
            <a:r>
              <a:rPr lang="en-US" sz="3999">
                <a:solidFill>
                  <a:srgbClr val="6D6D6D"/>
                </a:solidFill>
                <a:latin typeface="Arimo"/>
                <a:ea typeface="Arimo"/>
                <a:cs typeface="Arimo"/>
                <a:sym typeface="Arimo"/>
              </a:rPr>
              <a:t>Apéro und Mittagessen</a:t>
            </a:r>
          </a:p>
        </p:txBody>
      </p:sp>
      <p:sp>
        <p:nvSpPr>
          <p:cNvPr id="18" name="TextBox 18"/>
          <p:cNvSpPr txBox="1"/>
          <p:nvPr/>
        </p:nvSpPr>
        <p:spPr>
          <a:xfrm>
            <a:off x="1028700" y="4365887"/>
            <a:ext cx="5873629" cy="1475129"/>
          </a:xfrm>
          <a:prstGeom prst="rect">
            <a:avLst/>
          </a:prstGeom>
        </p:spPr>
        <p:txBody>
          <a:bodyPr lIns="0" tIns="0" rIns="0" bIns="0" rtlCol="0" anchor="t">
            <a:spAutoFit/>
          </a:bodyPr>
          <a:lstStyle/>
          <a:p>
            <a:pPr algn="l">
              <a:lnSpc>
                <a:spcPts val="11618"/>
              </a:lnSpc>
            </a:pPr>
            <a:r>
              <a:rPr lang="en-US" sz="8299">
                <a:solidFill>
                  <a:srgbClr val="6D6D6D"/>
                </a:solidFill>
                <a:latin typeface="Angelica"/>
                <a:ea typeface="Angelica"/>
                <a:cs typeface="Angelica"/>
                <a:sym typeface="Angelica"/>
              </a:rPr>
              <a:t>Programm</a:t>
            </a:r>
          </a:p>
        </p:txBody>
      </p:sp>
      <p:sp>
        <p:nvSpPr>
          <p:cNvPr id="19" name="Freeform 19"/>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20" name="Freeform 20"/>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676143">
            <a:off x="-2872839" y="-5815903"/>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3" name="Freeform 3"/>
          <p:cNvSpPr/>
          <p:nvPr/>
        </p:nvSpPr>
        <p:spPr>
          <a:xfrm>
            <a:off x="13947608" y="8620815"/>
            <a:ext cx="5485647" cy="5650011"/>
          </a:xfrm>
          <a:custGeom>
            <a:avLst/>
            <a:gdLst/>
            <a:ahLst/>
            <a:cxnLst/>
            <a:rect l="l" t="t" r="r" b="b"/>
            <a:pathLst>
              <a:path w="5485647" h="5650011">
                <a:moveTo>
                  <a:pt x="0" y="0"/>
                </a:moveTo>
                <a:lnTo>
                  <a:pt x="5485646" y="0"/>
                </a:lnTo>
                <a:lnTo>
                  <a:pt x="5485646"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sp>
        <p:nvSpPr>
          <p:cNvPr id="6" name="TextBox 6"/>
          <p:cNvSpPr txBox="1"/>
          <p:nvPr/>
        </p:nvSpPr>
        <p:spPr>
          <a:xfrm>
            <a:off x="3841046" y="771525"/>
            <a:ext cx="13418254" cy="1733887"/>
          </a:xfrm>
          <a:prstGeom prst="rect">
            <a:avLst/>
          </a:prstGeom>
        </p:spPr>
        <p:txBody>
          <a:bodyPr lIns="0" tIns="0" rIns="0" bIns="0" rtlCol="0" anchor="t">
            <a:spAutoFit/>
          </a:bodyPr>
          <a:lstStyle/>
          <a:p>
            <a:pPr algn="r">
              <a:lnSpc>
                <a:spcPts val="13631"/>
              </a:lnSpc>
            </a:pPr>
            <a:r>
              <a:rPr lang="en-US" sz="9736">
                <a:solidFill>
                  <a:srgbClr val="6D6D6D"/>
                </a:solidFill>
                <a:latin typeface="Angelica"/>
                <a:ea typeface="Angelica"/>
                <a:cs typeface="Angelica"/>
                <a:sym typeface="Angelica"/>
              </a:rPr>
              <a:t>Helsana</a:t>
            </a:r>
          </a:p>
        </p:txBody>
      </p:sp>
      <p:sp>
        <p:nvSpPr>
          <p:cNvPr id="7" name="TextBox 7"/>
          <p:cNvSpPr txBox="1"/>
          <p:nvPr/>
        </p:nvSpPr>
        <p:spPr>
          <a:xfrm>
            <a:off x="1028700" y="2966082"/>
            <a:ext cx="16230600" cy="6610350"/>
          </a:xfrm>
          <a:prstGeom prst="rect">
            <a:avLst/>
          </a:prstGeom>
        </p:spPr>
        <p:txBody>
          <a:bodyPr lIns="0" tIns="0" rIns="0" bIns="0" rtlCol="0" anchor="t">
            <a:spAutoFit/>
          </a:bodyPr>
          <a:lstStyle/>
          <a:p>
            <a:pPr algn="just">
              <a:lnSpc>
                <a:spcPts val="4799"/>
              </a:lnSpc>
            </a:pPr>
            <a:r>
              <a:rPr lang="en-US" sz="3999" b="1">
                <a:solidFill>
                  <a:srgbClr val="6D6D6D"/>
                </a:solidFill>
                <a:latin typeface="Arimo Bold"/>
                <a:ea typeface="Arimo Bold"/>
                <a:cs typeface="Arimo Bold"/>
                <a:sym typeface="Arimo Bold"/>
              </a:rPr>
              <a:t>Gesundheitsprämien optimieren mit Helsana</a:t>
            </a:r>
          </a:p>
          <a:p>
            <a:pPr algn="l">
              <a:lnSpc>
                <a:spcPts val="4799"/>
              </a:lnSpc>
            </a:pPr>
            <a:r>
              <a:rPr lang="en-US" sz="3999">
                <a:solidFill>
                  <a:srgbClr val="6D6D6D"/>
                </a:solidFill>
                <a:latin typeface="Arimo"/>
                <a:ea typeface="Arimo"/>
                <a:cs typeface="Arimo"/>
                <a:sym typeface="Arimo"/>
              </a:rPr>
              <a:t>Helsana engagiert sich für die Gesundheit und Lebensqualität der Kundinnen und Kunden und bietet ihnen seit 125 Jahren finanzielle Sicherheit bei Prävention, Krankheit und Unfall. Darauf vertrauen schweizweit über zwei Millionen Kundinnen und Kunden. Vertrauen auch Sie auf unseren erstklassigen Versicherungsschutz. Sie und Ihre Angehörigen profitieren von attraktiven Produktvorteilen.</a:t>
            </a:r>
          </a:p>
          <a:p>
            <a:pPr algn="l">
              <a:lnSpc>
                <a:spcPts val="4799"/>
              </a:lnSpc>
            </a:pPr>
            <a:endParaRPr lang="en-US" sz="3999">
              <a:solidFill>
                <a:srgbClr val="6D6D6D"/>
              </a:solidFill>
              <a:latin typeface="Arimo"/>
              <a:ea typeface="Arimo"/>
              <a:cs typeface="Arimo"/>
              <a:sym typeface="Arimo"/>
            </a:endParaRPr>
          </a:p>
          <a:p>
            <a:pPr algn="l">
              <a:lnSpc>
                <a:spcPts val="4799"/>
              </a:lnSpc>
            </a:pPr>
            <a:r>
              <a:rPr lang="en-US" sz="3999">
                <a:solidFill>
                  <a:srgbClr val="6D6D6D"/>
                </a:solidFill>
                <a:latin typeface="Arimo"/>
                <a:ea typeface="Arimo"/>
                <a:cs typeface="Arimo"/>
                <a:sym typeface="Arimo"/>
              </a:rPr>
              <a:t>HELSANA Versicherungen AG bietet unseren Mitgliedern inkl. den Familienangehörigen einen </a:t>
            </a:r>
            <a:r>
              <a:rPr lang="en-US" sz="3999" b="1">
                <a:solidFill>
                  <a:srgbClr val="D69900"/>
                </a:solidFill>
                <a:latin typeface="Arimo Bold"/>
                <a:ea typeface="Arimo Bold"/>
                <a:cs typeface="Arimo Bold"/>
                <a:sym typeface="Arimo Bold"/>
              </a:rPr>
              <a:t>Rabatt von 10%</a:t>
            </a:r>
            <a:r>
              <a:rPr lang="en-US" sz="3999">
                <a:solidFill>
                  <a:srgbClr val="6D6D6D"/>
                </a:solidFill>
                <a:latin typeface="Arimo"/>
                <a:ea typeface="Arimo"/>
                <a:cs typeface="Arimo"/>
                <a:sym typeface="Arimo"/>
              </a:rPr>
              <a:t> auf alle Zusatzversicherungen.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3" name="Freeform 3"/>
          <p:cNvSpPr/>
          <p:nvPr/>
        </p:nvSpPr>
        <p:spPr>
          <a:xfrm>
            <a:off x="13821192" y="8684022"/>
            <a:ext cx="5485647" cy="5650011"/>
          </a:xfrm>
          <a:custGeom>
            <a:avLst/>
            <a:gdLst/>
            <a:ahLst/>
            <a:cxnLst/>
            <a:rect l="l" t="t" r="r" b="b"/>
            <a:pathLst>
              <a:path w="5485647" h="5650011">
                <a:moveTo>
                  <a:pt x="0" y="0"/>
                </a:moveTo>
                <a:lnTo>
                  <a:pt x="5485647" y="0"/>
                </a:lnTo>
                <a:lnTo>
                  <a:pt x="5485647" y="5650011"/>
                </a:lnTo>
                <a:lnTo>
                  <a:pt x="0" y="56500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sp>
        <p:nvSpPr>
          <p:cNvPr id="6" name="TextBox 6"/>
          <p:cNvSpPr txBox="1"/>
          <p:nvPr/>
        </p:nvSpPr>
        <p:spPr>
          <a:xfrm>
            <a:off x="3841046" y="790575"/>
            <a:ext cx="13418254" cy="1609725"/>
          </a:xfrm>
          <a:prstGeom prst="rect">
            <a:avLst/>
          </a:prstGeom>
        </p:spPr>
        <p:txBody>
          <a:bodyPr lIns="0" tIns="0" rIns="0" bIns="0" rtlCol="0" anchor="t">
            <a:spAutoFit/>
          </a:bodyPr>
          <a:lstStyle/>
          <a:p>
            <a:pPr algn="r">
              <a:lnSpc>
                <a:spcPts val="12599"/>
              </a:lnSpc>
            </a:pPr>
            <a:r>
              <a:rPr lang="en-US" sz="9000">
                <a:solidFill>
                  <a:srgbClr val="6D6D6D"/>
                </a:solidFill>
                <a:latin typeface="Angelica"/>
                <a:ea typeface="Angelica"/>
                <a:cs typeface="Angelica"/>
                <a:sym typeface="Angelica"/>
              </a:rPr>
              <a:t>petZEBA AG</a:t>
            </a:r>
          </a:p>
        </p:txBody>
      </p:sp>
      <p:sp>
        <p:nvSpPr>
          <p:cNvPr id="7" name="TextBox 7"/>
          <p:cNvSpPr txBox="1"/>
          <p:nvPr/>
        </p:nvSpPr>
        <p:spPr>
          <a:xfrm>
            <a:off x="1028700" y="2810951"/>
            <a:ext cx="16230600" cy="5410200"/>
          </a:xfrm>
          <a:prstGeom prst="rect">
            <a:avLst/>
          </a:prstGeom>
        </p:spPr>
        <p:txBody>
          <a:bodyPr lIns="0" tIns="0" rIns="0" bIns="0" rtlCol="0" anchor="t">
            <a:spAutoFit/>
          </a:bodyPr>
          <a:lstStyle/>
          <a:p>
            <a:pPr algn="l">
              <a:lnSpc>
                <a:spcPts val="4799"/>
              </a:lnSpc>
            </a:pPr>
            <a:r>
              <a:rPr lang="en-US" sz="3999" b="1">
                <a:solidFill>
                  <a:srgbClr val="6D6D6D"/>
                </a:solidFill>
                <a:latin typeface="Arimo Bold"/>
                <a:ea typeface="Arimo Bold"/>
                <a:cs typeface="Arimo Bold"/>
                <a:sym typeface="Arimo Bold"/>
              </a:rPr>
              <a:t>Ihr verlässlicher Partner für das Wohl Ihrer Tiere:</a:t>
            </a:r>
          </a:p>
          <a:p>
            <a:pPr algn="l">
              <a:lnSpc>
                <a:spcPts val="4799"/>
              </a:lnSpc>
            </a:pPr>
            <a:r>
              <a:rPr lang="en-US" sz="3999">
                <a:solidFill>
                  <a:srgbClr val="6D6D6D"/>
                </a:solidFill>
                <a:latin typeface="Arimo"/>
                <a:ea typeface="Arimo"/>
                <a:cs typeface="Arimo"/>
                <a:sym typeface="Arimo"/>
              </a:rPr>
              <a:t>Seit 2006 steht die familiengeführte Schweizer Firma petZEBA AG für Qualität, Innovation und persönliche Betreuung im Bereich von Hunden und Katzen. Als Entwickler der Eigenmarke kyli und exklusiver Vertriebspartner von Josera in der Schweiz, bietet die petZEBA AG Ihnen ein vielseitiges Sortiment, das keine Wünsche offenlässt. </a:t>
            </a:r>
          </a:p>
          <a:p>
            <a:pPr algn="l">
              <a:lnSpc>
                <a:spcPts val="4799"/>
              </a:lnSpc>
            </a:pPr>
            <a:endParaRPr lang="en-US" sz="3999">
              <a:solidFill>
                <a:srgbClr val="6D6D6D"/>
              </a:solidFill>
              <a:latin typeface="Arimo"/>
              <a:ea typeface="Arimo"/>
              <a:cs typeface="Arimo"/>
              <a:sym typeface="Arimo"/>
            </a:endParaRPr>
          </a:p>
          <a:p>
            <a:pPr algn="l">
              <a:lnSpc>
                <a:spcPts val="4799"/>
              </a:lnSpc>
            </a:pPr>
            <a:r>
              <a:rPr lang="en-US" sz="3999">
                <a:solidFill>
                  <a:srgbClr val="6D6D6D"/>
                </a:solidFill>
                <a:latin typeface="Arimo"/>
                <a:ea typeface="Arimo"/>
                <a:cs typeface="Arimo"/>
                <a:sym typeface="Arimo"/>
              </a:rPr>
              <a:t>Als SKG-Mitglied profitieren Sie zusätzlich zu den Züchterkonditionen von einem exklusiven </a:t>
            </a:r>
            <a:r>
              <a:rPr lang="en-US" sz="3999" b="1">
                <a:solidFill>
                  <a:srgbClr val="D69900"/>
                </a:solidFill>
                <a:latin typeface="Arimo Bold"/>
                <a:ea typeface="Arimo Bold"/>
                <a:cs typeface="Arimo Bold"/>
                <a:sym typeface="Arimo Bold"/>
              </a:rPr>
              <a:t>5%-Partnerrabatt </a:t>
            </a:r>
            <a:r>
              <a:rPr lang="en-US" sz="3999">
                <a:solidFill>
                  <a:srgbClr val="6D6D6D"/>
                </a:solidFill>
                <a:latin typeface="Arimo"/>
                <a:ea typeface="Arimo"/>
                <a:cs typeface="Arimo"/>
                <a:sym typeface="Arimo"/>
              </a:rPr>
              <a:t>auf das gesamte Sortiment. </a:t>
            </a:r>
          </a:p>
        </p:txBody>
      </p:sp>
      <p:sp>
        <p:nvSpPr>
          <p:cNvPr id="8" name="Freeform 8"/>
          <p:cNvSpPr/>
          <p:nvPr/>
        </p:nvSpPr>
        <p:spPr>
          <a:xfrm>
            <a:off x="1028700" y="8753367"/>
            <a:ext cx="2775863" cy="1008986"/>
          </a:xfrm>
          <a:custGeom>
            <a:avLst/>
            <a:gdLst/>
            <a:ahLst/>
            <a:cxnLst/>
            <a:rect l="l" t="t" r="r" b="b"/>
            <a:pathLst>
              <a:path w="2775863" h="1008986">
                <a:moveTo>
                  <a:pt x="0" y="0"/>
                </a:moveTo>
                <a:lnTo>
                  <a:pt x="2775863" y="0"/>
                </a:lnTo>
                <a:lnTo>
                  <a:pt x="2775863" y="1008986"/>
                </a:lnTo>
                <a:lnTo>
                  <a:pt x="0" y="1008986"/>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sp>
      <p:sp>
        <p:nvSpPr>
          <p:cNvPr id="9" name="Freeform 9"/>
          <p:cNvSpPr/>
          <p:nvPr/>
        </p:nvSpPr>
        <p:spPr>
          <a:xfrm>
            <a:off x="7664510" y="8754247"/>
            <a:ext cx="2775863" cy="1008986"/>
          </a:xfrm>
          <a:custGeom>
            <a:avLst/>
            <a:gdLst/>
            <a:ahLst/>
            <a:cxnLst/>
            <a:rect l="l" t="t" r="r" b="b"/>
            <a:pathLst>
              <a:path w="2775863" h="1008986">
                <a:moveTo>
                  <a:pt x="0" y="0"/>
                </a:moveTo>
                <a:lnTo>
                  <a:pt x="2775863" y="0"/>
                </a:lnTo>
                <a:lnTo>
                  <a:pt x="2775863" y="1008986"/>
                </a:lnTo>
                <a:lnTo>
                  <a:pt x="0" y="1008986"/>
                </a:lnTo>
                <a:lnTo>
                  <a:pt x="0" y="0"/>
                </a:lnTo>
                <a:close/>
              </a:path>
            </a:pathLst>
          </a:custGeom>
          <a:blipFill>
            <a:blip r:embed="rId9" cstate="screen">
              <a:extLst>
                <a:ext uri="{28A0092B-C50C-407E-A947-70E740481C1C}">
                  <a14:useLocalDpi xmlns:a14="http://schemas.microsoft.com/office/drawing/2010/main"/>
                </a:ext>
              </a:extLst>
            </a:blip>
            <a:stretch>
              <a:fillRect l="-230" r="-230"/>
            </a:stretch>
          </a:blipFill>
        </p:spPr>
      </p:sp>
      <p:sp>
        <p:nvSpPr>
          <p:cNvPr id="10" name="Freeform 10"/>
          <p:cNvSpPr/>
          <p:nvPr/>
        </p:nvSpPr>
        <p:spPr>
          <a:xfrm>
            <a:off x="4346605" y="8753367"/>
            <a:ext cx="2775863" cy="1008986"/>
          </a:xfrm>
          <a:custGeom>
            <a:avLst/>
            <a:gdLst/>
            <a:ahLst/>
            <a:cxnLst/>
            <a:rect l="l" t="t" r="r" b="b"/>
            <a:pathLst>
              <a:path w="2775863" h="1008986">
                <a:moveTo>
                  <a:pt x="0" y="0"/>
                </a:moveTo>
                <a:lnTo>
                  <a:pt x="2775863" y="0"/>
                </a:lnTo>
                <a:lnTo>
                  <a:pt x="2775863" y="1008986"/>
                </a:lnTo>
                <a:lnTo>
                  <a:pt x="0" y="1008986"/>
                </a:lnTo>
                <a:lnTo>
                  <a:pt x="0" y="0"/>
                </a:lnTo>
                <a:close/>
              </a:path>
            </a:pathLst>
          </a:custGeom>
          <a:blipFill>
            <a:blip r:embed="rId10" cstate="screen">
              <a:extLst>
                <a:ext uri="{28A0092B-C50C-407E-A947-70E740481C1C}">
                  <a14:useLocalDpi xmlns:a14="http://schemas.microsoft.com/office/drawing/2010/main"/>
                </a:ext>
              </a:extLst>
            </a:blip>
            <a:stretch>
              <a:fillRect/>
            </a:stretch>
          </a:blipFill>
        </p:spPr>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4378311" y="771525"/>
            <a:ext cx="12880989" cy="1733887"/>
          </a:xfrm>
          <a:prstGeom prst="rect">
            <a:avLst/>
          </a:prstGeom>
        </p:spPr>
        <p:txBody>
          <a:bodyPr lIns="0" tIns="0" rIns="0" bIns="0" rtlCol="0" anchor="t">
            <a:spAutoFit/>
          </a:bodyPr>
          <a:lstStyle/>
          <a:p>
            <a:pPr algn="ctr">
              <a:lnSpc>
                <a:spcPts val="13631"/>
              </a:lnSpc>
            </a:pPr>
            <a:r>
              <a:rPr lang="en-US" sz="9736">
                <a:solidFill>
                  <a:srgbClr val="6D6D6D"/>
                </a:solidFill>
                <a:latin typeface="Angelica"/>
                <a:ea typeface="Angelica"/>
                <a:cs typeface="Angelica"/>
                <a:sym typeface="Angelica"/>
              </a:rPr>
              <a:t>Info’s aus dem BLV</a:t>
            </a:r>
          </a:p>
        </p:txBody>
      </p:sp>
      <p:sp>
        <p:nvSpPr>
          <p:cNvPr id="3" name="TextBox 3"/>
          <p:cNvSpPr txBox="1"/>
          <p:nvPr/>
        </p:nvSpPr>
        <p:spPr>
          <a:xfrm>
            <a:off x="5210084" y="2789968"/>
            <a:ext cx="11954404" cy="6733959"/>
          </a:xfrm>
          <a:prstGeom prst="rect">
            <a:avLst/>
          </a:prstGeom>
        </p:spPr>
        <p:txBody>
          <a:bodyPr lIns="0" tIns="0" rIns="0" bIns="0" rtlCol="0" anchor="t">
            <a:spAutoFit/>
          </a:bodyPr>
          <a:lstStyle/>
          <a:p>
            <a:pPr algn="l">
              <a:lnSpc>
                <a:spcPts val="4799"/>
              </a:lnSpc>
            </a:pPr>
            <a:r>
              <a:rPr lang="en-US" sz="3999" dirty="0">
                <a:solidFill>
                  <a:srgbClr val="D69900"/>
                </a:solidFill>
                <a:latin typeface="Arimo"/>
                <a:ea typeface="Arimo"/>
                <a:cs typeface="Arimo"/>
                <a:sym typeface="Arimo"/>
              </a:rPr>
              <a:t>Die </a:t>
            </a:r>
            <a:r>
              <a:rPr lang="en-US" sz="3999" dirty="0" err="1">
                <a:solidFill>
                  <a:srgbClr val="D69900"/>
                </a:solidFill>
                <a:latin typeface="Arimo"/>
                <a:ea typeface="Arimo"/>
                <a:cs typeface="Arimo"/>
                <a:sym typeface="Arimo"/>
              </a:rPr>
              <a:t>intensiven</a:t>
            </a:r>
            <a:r>
              <a:rPr lang="en-US" sz="3999" dirty="0">
                <a:solidFill>
                  <a:srgbClr val="D69900"/>
                </a:solidFill>
                <a:latin typeface="Arimo"/>
                <a:ea typeface="Arimo"/>
                <a:cs typeface="Arimo"/>
                <a:sym typeface="Arimo"/>
              </a:rPr>
              <a:t> </a:t>
            </a:r>
            <a:r>
              <a:rPr lang="en-US" sz="3999" dirty="0" err="1">
                <a:solidFill>
                  <a:srgbClr val="D69900"/>
                </a:solidFill>
                <a:latin typeface="Arimo"/>
                <a:ea typeface="Arimo"/>
                <a:cs typeface="Arimo"/>
                <a:sym typeface="Arimo"/>
              </a:rPr>
              <a:t>Verhandlungen</a:t>
            </a:r>
            <a:r>
              <a:rPr lang="en-US" sz="3999" dirty="0">
                <a:solidFill>
                  <a:srgbClr val="D69900"/>
                </a:solidFill>
                <a:latin typeface="Arimo"/>
                <a:ea typeface="Arimo"/>
                <a:cs typeface="Arimo"/>
                <a:sym typeface="Arimo"/>
              </a:rPr>
              <a:t> der SKG </a:t>
            </a:r>
            <a:r>
              <a:rPr lang="en-US" sz="3999" dirty="0" err="1">
                <a:solidFill>
                  <a:srgbClr val="D69900"/>
                </a:solidFill>
                <a:latin typeface="Arimo"/>
                <a:ea typeface="Arimo"/>
                <a:cs typeface="Arimo"/>
                <a:sym typeface="Arimo"/>
              </a:rPr>
              <a:t>zeigen</a:t>
            </a:r>
            <a:r>
              <a:rPr lang="en-US" sz="3999" dirty="0">
                <a:solidFill>
                  <a:srgbClr val="D69900"/>
                </a:solidFill>
                <a:latin typeface="Arimo"/>
                <a:ea typeface="Arimo"/>
                <a:cs typeface="Arimo"/>
                <a:sym typeface="Arimo"/>
              </a:rPr>
              <a:t> </a:t>
            </a:r>
            <a:r>
              <a:rPr lang="en-US" sz="3999" dirty="0" err="1">
                <a:solidFill>
                  <a:srgbClr val="D69900"/>
                </a:solidFill>
                <a:latin typeface="Arimo"/>
                <a:ea typeface="Arimo"/>
                <a:cs typeface="Arimo"/>
                <a:sym typeface="Arimo"/>
              </a:rPr>
              <a:t>ihre</a:t>
            </a:r>
            <a:r>
              <a:rPr lang="en-US" sz="3999" dirty="0">
                <a:solidFill>
                  <a:srgbClr val="D69900"/>
                </a:solidFill>
                <a:latin typeface="Arimo"/>
                <a:ea typeface="Arimo"/>
                <a:cs typeface="Arimo"/>
                <a:sym typeface="Arimo"/>
              </a:rPr>
              <a:t> </a:t>
            </a:r>
            <a:r>
              <a:rPr lang="en-US" sz="3999" dirty="0" err="1">
                <a:solidFill>
                  <a:srgbClr val="D69900"/>
                </a:solidFill>
                <a:latin typeface="Arimo"/>
                <a:ea typeface="Arimo"/>
                <a:cs typeface="Arimo"/>
                <a:sym typeface="Arimo"/>
              </a:rPr>
              <a:t>Wirkung</a:t>
            </a:r>
            <a:r>
              <a:rPr lang="en-US" sz="3999" dirty="0">
                <a:solidFill>
                  <a:srgbClr val="D69900"/>
                </a:solidFill>
                <a:latin typeface="Arimo"/>
                <a:ea typeface="Arimo"/>
                <a:cs typeface="Arimo"/>
                <a:sym typeface="Arimo"/>
              </a:rPr>
              <a:t>.</a:t>
            </a:r>
            <a:r>
              <a:rPr lang="en-US" sz="3999" dirty="0">
                <a:solidFill>
                  <a:srgbClr val="6D6D6D"/>
                </a:solidFill>
                <a:latin typeface="Arimo"/>
                <a:ea typeface="Arimo"/>
                <a:cs typeface="Arimo"/>
                <a:sym typeface="Arimo"/>
              </a:rPr>
              <a:t> Das </a:t>
            </a:r>
            <a:r>
              <a:rPr lang="en-US" sz="3999" dirty="0" err="1">
                <a:solidFill>
                  <a:srgbClr val="6D6D6D"/>
                </a:solidFill>
                <a:latin typeface="Arimo"/>
                <a:ea typeface="Arimo"/>
                <a:cs typeface="Arimo"/>
                <a:sym typeface="Arimo"/>
              </a:rPr>
              <a:t>neue</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Tierschutzgesetz</a:t>
            </a:r>
            <a:r>
              <a:rPr lang="en-US" sz="3999" dirty="0">
                <a:solidFill>
                  <a:srgbClr val="6D6D6D"/>
                </a:solidFill>
                <a:latin typeface="Arimo"/>
                <a:ea typeface="Arimo"/>
                <a:cs typeface="Arimo"/>
                <a:sym typeface="Arimo"/>
              </a:rPr>
              <a:t> der Schweiz gilt ab dem 1. </a:t>
            </a:r>
            <a:r>
              <a:rPr lang="en-US" sz="3999" dirty="0" err="1">
                <a:solidFill>
                  <a:srgbClr val="6D6D6D"/>
                </a:solidFill>
                <a:latin typeface="Arimo"/>
                <a:ea typeface="Arimo"/>
                <a:cs typeface="Arimo"/>
                <a:sym typeface="Arimo"/>
              </a:rPr>
              <a:t>Februar</a:t>
            </a:r>
            <a:r>
              <a:rPr lang="en-US" sz="3999" dirty="0">
                <a:solidFill>
                  <a:srgbClr val="6D6D6D"/>
                </a:solidFill>
                <a:latin typeface="Arimo"/>
                <a:ea typeface="Arimo"/>
                <a:cs typeface="Arimo"/>
                <a:sym typeface="Arimo"/>
              </a:rPr>
              <a:t> 2025. </a:t>
            </a:r>
            <a:r>
              <a:rPr lang="en-US" sz="3999" dirty="0" err="1">
                <a:solidFill>
                  <a:srgbClr val="6D6D6D"/>
                </a:solidFill>
                <a:latin typeface="Arimo"/>
                <a:ea typeface="Arimo"/>
                <a:cs typeface="Arimo"/>
                <a:sym typeface="Arimo"/>
              </a:rPr>
              <a:t>Für</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uns</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Hundehalter</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ändert</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sich</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im</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Wesentlichen</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folgendes</a:t>
            </a:r>
            <a:r>
              <a:rPr lang="en-US" sz="3999" dirty="0">
                <a:solidFill>
                  <a:srgbClr val="6D6D6D"/>
                </a:solidFill>
                <a:latin typeface="Arimo"/>
                <a:ea typeface="Arimo"/>
                <a:cs typeface="Arimo"/>
                <a:sym typeface="Arimo"/>
              </a:rPr>
              <a:t>: </a:t>
            </a:r>
          </a:p>
          <a:p>
            <a:pPr algn="l">
              <a:lnSpc>
                <a:spcPts val="4799"/>
              </a:lnSpc>
            </a:pPr>
            <a:endParaRPr lang="en-US" sz="3999" dirty="0">
              <a:solidFill>
                <a:srgbClr val="6D6D6D"/>
              </a:solidFill>
              <a:latin typeface="Arimo"/>
              <a:ea typeface="Arimo"/>
              <a:cs typeface="Arimo"/>
              <a:sym typeface="Arimo"/>
            </a:endParaRPr>
          </a:p>
          <a:p>
            <a:pPr marL="863599" lvl="1" indent="-431800" algn="l">
              <a:lnSpc>
                <a:spcPts val="4799"/>
              </a:lnSpc>
              <a:buFont typeface="Arial"/>
              <a:buChar char="•"/>
            </a:pPr>
            <a:r>
              <a:rPr lang="en-US" sz="3999" dirty="0" err="1">
                <a:solidFill>
                  <a:srgbClr val="D69900"/>
                </a:solidFill>
                <a:latin typeface="Arimo Bold"/>
                <a:ea typeface="Arimo Bold"/>
                <a:cs typeface="Arimo Bold"/>
                <a:sym typeface="Arimo Bold"/>
              </a:rPr>
              <a:t>Gewerbliche</a:t>
            </a:r>
            <a:r>
              <a:rPr lang="en-US" sz="3999" dirty="0">
                <a:solidFill>
                  <a:srgbClr val="D69900"/>
                </a:solidFill>
                <a:latin typeface="Arimo Bold"/>
                <a:ea typeface="Arimo Bold"/>
                <a:cs typeface="Arimo Bold"/>
                <a:sym typeface="Arimo Bold"/>
              </a:rPr>
              <a:t> </a:t>
            </a:r>
            <a:r>
              <a:rPr lang="en-US" sz="3999" dirty="0" err="1">
                <a:solidFill>
                  <a:srgbClr val="6D6D6D"/>
                </a:solidFill>
                <a:latin typeface="Arimo"/>
                <a:ea typeface="Arimo"/>
                <a:cs typeface="Arimo"/>
                <a:sym typeface="Arimo"/>
              </a:rPr>
              <a:t>Importe</a:t>
            </a:r>
            <a:r>
              <a:rPr lang="en-US" sz="3999" dirty="0">
                <a:solidFill>
                  <a:srgbClr val="6D6D6D"/>
                </a:solidFill>
                <a:latin typeface="Arimo"/>
                <a:ea typeface="Arimo"/>
                <a:cs typeface="Arimo"/>
                <a:sym typeface="Arimo"/>
              </a:rPr>
              <a:t> von </a:t>
            </a:r>
            <a:r>
              <a:rPr lang="en-US" sz="3999" dirty="0" err="1">
                <a:solidFill>
                  <a:srgbClr val="6D6D6D"/>
                </a:solidFill>
                <a:latin typeface="Arimo"/>
                <a:ea typeface="Arimo"/>
                <a:cs typeface="Arimo"/>
                <a:sym typeface="Arimo"/>
              </a:rPr>
              <a:t>Welpen</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unter</a:t>
            </a:r>
            <a:r>
              <a:rPr lang="en-US" sz="3999" dirty="0">
                <a:solidFill>
                  <a:srgbClr val="6D6D6D"/>
                </a:solidFill>
                <a:latin typeface="Arimo"/>
                <a:ea typeface="Arimo"/>
                <a:cs typeface="Arimo"/>
                <a:sym typeface="Arimo"/>
              </a:rPr>
              <a:t> 15 </a:t>
            </a:r>
            <a:r>
              <a:rPr lang="en-US" sz="3999" dirty="0" err="1">
                <a:solidFill>
                  <a:srgbClr val="6D6D6D"/>
                </a:solidFill>
                <a:latin typeface="Arimo"/>
                <a:ea typeface="Arimo"/>
                <a:cs typeface="Arimo"/>
                <a:sym typeface="Arimo"/>
              </a:rPr>
              <a:t>Wochen</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sind</a:t>
            </a:r>
            <a:r>
              <a:rPr lang="en-US" sz="3999" dirty="0">
                <a:solidFill>
                  <a:srgbClr val="6D6D6D"/>
                </a:solidFill>
                <a:latin typeface="Arimo"/>
                <a:ea typeface="Arimo"/>
                <a:cs typeface="Arimo"/>
                <a:sym typeface="Arimo"/>
              </a:rPr>
              <a:t> verboten. </a:t>
            </a:r>
            <a:r>
              <a:rPr lang="en-US" sz="3999" dirty="0" err="1">
                <a:solidFill>
                  <a:srgbClr val="6D6D6D"/>
                </a:solidFill>
                <a:latin typeface="Arimo"/>
                <a:ea typeface="Arimo"/>
                <a:cs typeface="Arimo"/>
                <a:sym typeface="Arimo"/>
              </a:rPr>
              <a:t>Tiere</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unter</a:t>
            </a:r>
            <a:r>
              <a:rPr lang="en-US" sz="3999" dirty="0">
                <a:solidFill>
                  <a:srgbClr val="6D6D6D"/>
                </a:solidFill>
                <a:latin typeface="Arimo"/>
                <a:ea typeface="Arimo"/>
                <a:cs typeface="Arimo"/>
                <a:sym typeface="Arimo"/>
              </a:rPr>
              <a:t> 15 </a:t>
            </a:r>
            <a:r>
              <a:rPr lang="en-US" sz="3999" dirty="0" err="1">
                <a:solidFill>
                  <a:srgbClr val="6D6D6D"/>
                </a:solidFill>
                <a:latin typeface="Arimo"/>
                <a:ea typeface="Arimo"/>
                <a:cs typeface="Arimo"/>
                <a:sym typeface="Arimo"/>
              </a:rPr>
              <a:t>Wochen</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dürfen</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nur</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noch</a:t>
            </a:r>
            <a:r>
              <a:rPr lang="en-US" sz="3999" dirty="0">
                <a:solidFill>
                  <a:srgbClr val="6D6D6D"/>
                </a:solidFill>
                <a:latin typeface="Arimo"/>
                <a:ea typeface="Arimo"/>
                <a:cs typeface="Arimo"/>
                <a:sym typeface="Arimo"/>
              </a:rPr>
              <a:t> von </a:t>
            </a:r>
            <a:r>
              <a:rPr lang="en-US" sz="3999" dirty="0" err="1">
                <a:solidFill>
                  <a:srgbClr val="6D6D6D"/>
                </a:solidFill>
                <a:latin typeface="Arimo"/>
                <a:ea typeface="Arimo"/>
                <a:cs typeface="Arimo"/>
                <a:sym typeface="Arimo"/>
              </a:rPr>
              <a:t>privaten</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Halterinnen</a:t>
            </a:r>
            <a:r>
              <a:rPr lang="en-US" sz="3999" dirty="0">
                <a:solidFill>
                  <a:srgbClr val="6D6D6D"/>
                </a:solidFill>
                <a:latin typeface="Arimo"/>
                <a:ea typeface="Arimo"/>
                <a:cs typeface="Arimo"/>
                <a:sym typeface="Arimo"/>
              </a:rPr>
              <a:t> und Haltern </a:t>
            </a:r>
            <a:r>
              <a:rPr lang="en-US" sz="3999" dirty="0" err="1">
                <a:solidFill>
                  <a:srgbClr val="6D6D6D"/>
                </a:solidFill>
                <a:latin typeface="Arimo"/>
                <a:ea typeface="Arimo"/>
                <a:cs typeface="Arimo"/>
                <a:sym typeface="Arimo"/>
              </a:rPr>
              <a:t>eingeführt</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werden</a:t>
            </a:r>
            <a:r>
              <a:rPr lang="en-US" sz="3999" dirty="0">
                <a:solidFill>
                  <a:srgbClr val="6D6D6D"/>
                </a:solidFill>
                <a:latin typeface="Arimo"/>
                <a:ea typeface="Arimo"/>
                <a:cs typeface="Arimo"/>
                <a:sym typeface="Arimo"/>
              </a:rPr>
              <a:t>, die </a:t>
            </a:r>
            <a:r>
              <a:rPr lang="en-US" sz="3999" dirty="0" err="1">
                <a:solidFill>
                  <a:srgbClr val="6D6D6D"/>
                </a:solidFill>
                <a:latin typeface="Arimo"/>
                <a:ea typeface="Arimo"/>
                <a:cs typeface="Arimo"/>
                <a:sym typeface="Arimo"/>
              </a:rPr>
              <a:t>sie</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selbst</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bei</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einer</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Züchterin</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oder</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einem</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Züchter</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im</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Ausland</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abholen</a:t>
            </a:r>
            <a:r>
              <a:rPr lang="en-US" sz="3999" dirty="0">
                <a:solidFill>
                  <a:srgbClr val="6D6D6D"/>
                </a:solidFill>
                <a:latin typeface="Arimo"/>
                <a:ea typeface="Arimo"/>
                <a:cs typeface="Arimo"/>
                <a:sym typeface="Arimo"/>
              </a:rPr>
              <a:t>. </a:t>
            </a:r>
          </a:p>
        </p:txBody>
      </p:sp>
      <p:sp>
        <p:nvSpPr>
          <p:cNvPr id="4" name="Freeform 4"/>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grpSp>
        <p:nvGrpSpPr>
          <p:cNvPr id="5" name="Group 5"/>
          <p:cNvGrpSpPr>
            <a:grpSpLocks noChangeAspect="1"/>
          </p:cNvGrpSpPr>
          <p:nvPr/>
        </p:nvGrpSpPr>
        <p:grpSpPr>
          <a:xfrm>
            <a:off x="1028700" y="4517462"/>
            <a:ext cx="3370377" cy="3480925"/>
            <a:chOff x="0" y="0"/>
            <a:chExt cx="6350000" cy="6558280"/>
          </a:xfrm>
        </p:grpSpPr>
        <p:sp>
          <p:nvSpPr>
            <p:cNvPr id="6" name="Freeform 6"/>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cstate="screen">
                <a:extLst>
                  <a:ext uri="{28A0092B-C50C-407E-A947-70E740481C1C}">
                    <a14:useLocalDpi xmlns:a14="http://schemas.microsoft.com/office/drawing/2010/main"/>
                  </a:ext>
                </a:extLst>
              </a:blip>
              <a:stretch>
                <a:fillRect/>
              </a:stretch>
            </a:blipFill>
          </p:spPr>
        </p:sp>
        <p:sp>
          <p:nvSpPr>
            <p:cNvPr id="7" name="Freeform 7"/>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D6D6D"/>
            </a:solidFill>
          </p:spPr>
        </p:sp>
      </p:grpSp>
      <p:sp>
        <p:nvSpPr>
          <p:cNvPr id="8" name="Freeform 8"/>
          <p:cNvSpPr/>
          <p:nvPr/>
        </p:nvSpPr>
        <p:spPr>
          <a:xfrm>
            <a:off x="13388192" y="8889447"/>
            <a:ext cx="5485647" cy="5650011"/>
          </a:xfrm>
          <a:custGeom>
            <a:avLst/>
            <a:gdLst/>
            <a:ahLst/>
            <a:cxnLst/>
            <a:rect l="l" t="t" r="r" b="b"/>
            <a:pathLst>
              <a:path w="5485647" h="5650011">
                <a:moveTo>
                  <a:pt x="0" y="0"/>
                </a:moveTo>
                <a:lnTo>
                  <a:pt x="5485647" y="0"/>
                </a:lnTo>
                <a:lnTo>
                  <a:pt x="5485647" y="5650011"/>
                </a:lnTo>
                <a:lnTo>
                  <a:pt x="0" y="56500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7"/>
            <a:stretch>
              <a:fillRect/>
            </a:stretch>
          </a:blipFill>
        </p:spPr>
      </p:sp>
      <p:sp>
        <p:nvSpPr>
          <p:cNvPr id="10" name="Freeform 10"/>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150241" y="1649272"/>
            <a:ext cx="15109059" cy="1609725"/>
          </a:xfrm>
          <a:prstGeom prst="rect">
            <a:avLst/>
          </a:prstGeom>
        </p:spPr>
        <p:txBody>
          <a:bodyPr lIns="0" tIns="0" rIns="0" bIns="0" rtlCol="0" anchor="t">
            <a:spAutoFit/>
          </a:bodyPr>
          <a:lstStyle/>
          <a:p>
            <a:pPr algn="ctr">
              <a:lnSpc>
                <a:spcPts val="12599"/>
              </a:lnSpc>
            </a:pPr>
            <a:r>
              <a:rPr lang="en-US" sz="9000" dirty="0">
                <a:solidFill>
                  <a:srgbClr val="6D6D6D"/>
                </a:solidFill>
                <a:latin typeface="Angelica"/>
                <a:ea typeface="Angelica"/>
                <a:cs typeface="Angelica"/>
                <a:sym typeface="Angelica"/>
              </a:rPr>
              <a:t>Info’s </a:t>
            </a:r>
            <a:r>
              <a:rPr lang="en-US" sz="9000" dirty="0" err="1">
                <a:solidFill>
                  <a:srgbClr val="6D6D6D"/>
                </a:solidFill>
                <a:latin typeface="Angelica"/>
                <a:ea typeface="Angelica"/>
                <a:cs typeface="Angelica"/>
                <a:sym typeface="Angelica"/>
              </a:rPr>
              <a:t>aus</a:t>
            </a:r>
            <a:r>
              <a:rPr lang="en-US" sz="9000" dirty="0">
                <a:solidFill>
                  <a:srgbClr val="6D6D6D"/>
                </a:solidFill>
                <a:latin typeface="Angelica"/>
                <a:ea typeface="Angelica"/>
                <a:cs typeface="Angelica"/>
                <a:sym typeface="Angelica"/>
              </a:rPr>
              <a:t> dem Kt. Zürich</a:t>
            </a:r>
          </a:p>
        </p:txBody>
      </p:sp>
      <p:sp>
        <p:nvSpPr>
          <p:cNvPr id="3" name="TextBox 3"/>
          <p:cNvSpPr txBox="1"/>
          <p:nvPr/>
        </p:nvSpPr>
        <p:spPr>
          <a:xfrm>
            <a:off x="6777535" y="4054177"/>
            <a:ext cx="10200392" cy="4810125"/>
          </a:xfrm>
          <a:prstGeom prst="rect">
            <a:avLst/>
          </a:prstGeom>
        </p:spPr>
        <p:txBody>
          <a:bodyPr lIns="0" tIns="0" rIns="0" bIns="0" rtlCol="0" anchor="t">
            <a:spAutoFit/>
          </a:bodyPr>
          <a:lstStyle/>
          <a:p>
            <a:pPr algn="l">
              <a:lnSpc>
                <a:spcPts val="4799"/>
              </a:lnSpc>
            </a:pPr>
            <a:r>
              <a:rPr lang="en-US" sz="3999">
                <a:solidFill>
                  <a:srgbClr val="6D6D6D"/>
                </a:solidFill>
                <a:latin typeface="Arimo"/>
                <a:ea typeface="Arimo"/>
                <a:cs typeface="Arimo"/>
                <a:sym typeface="Arimo"/>
              </a:rPr>
              <a:t>Gegen das neue Hundegesetz im Kt. Zürich, welches die Haltung von Rottweiler verbietet, wurde Beschwerde eingereicht.</a:t>
            </a:r>
          </a:p>
          <a:p>
            <a:pPr algn="l">
              <a:lnSpc>
                <a:spcPts val="4799"/>
              </a:lnSpc>
            </a:pPr>
            <a:endParaRPr lang="en-US" sz="3999">
              <a:solidFill>
                <a:srgbClr val="6D6D6D"/>
              </a:solidFill>
              <a:latin typeface="Arimo"/>
              <a:ea typeface="Arimo"/>
              <a:cs typeface="Arimo"/>
              <a:sym typeface="Arimo"/>
            </a:endParaRPr>
          </a:p>
          <a:p>
            <a:pPr algn="l">
              <a:lnSpc>
                <a:spcPts val="4799"/>
              </a:lnSpc>
            </a:pPr>
            <a:r>
              <a:rPr lang="en-US" sz="3999">
                <a:solidFill>
                  <a:srgbClr val="6D6D6D"/>
                </a:solidFill>
                <a:latin typeface="Arimo"/>
                <a:ea typeface="Arimo"/>
                <a:cs typeface="Arimo"/>
                <a:sym typeface="Arimo"/>
              </a:rPr>
              <a:t>Federführend in der Beschwerde ist der Schweizerische Rottweilerhunde-Club. Dieser wird unterstützt durch den Zürcher Hundeverband und die SKG.</a:t>
            </a:r>
          </a:p>
        </p:txBody>
      </p:sp>
      <p:sp>
        <p:nvSpPr>
          <p:cNvPr id="4" name="Freeform 4"/>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grpSp>
        <p:nvGrpSpPr>
          <p:cNvPr id="5" name="Group 5"/>
          <p:cNvGrpSpPr>
            <a:grpSpLocks noChangeAspect="1"/>
          </p:cNvGrpSpPr>
          <p:nvPr/>
        </p:nvGrpSpPr>
        <p:grpSpPr>
          <a:xfrm>
            <a:off x="1577452" y="4169980"/>
            <a:ext cx="4442335" cy="4588044"/>
            <a:chOff x="0" y="0"/>
            <a:chExt cx="6350000" cy="6558280"/>
          </a:xfrm>
        </p:grpSpPr>
        <p:sp>
          <p:nvSpPr>
            <p:cNvPr id="6" name="Freeform 6"/>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cstate="screen">
                <a:extLst>
                  <a:ext uri="{28A0092B-C50C-407E-A947-70E740481C1C}">
                    <a14:useLocalDpi xmlns:a14="http://schemas.microsoft.com/office/drawing/2010/main"/>
                  </a:ext>
                </a:extLst>
              </a:blip>
              <a:stretch>
                <a:fillRect/>
              </a:stretch>
            </a:blipFill>
          </p:spPr>
        </p:sp>
        <p:sp>
          <p:nvSpPr>
            <p:cNvPr id="7" name="Freeform 7"/>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D6D6D"/>
            </a:solidFill>
          </p:spPr>
        </p:sp>
      </p:grpSp>
      <p:sp>
        <p:nvSpPr>
          <p:cNvPr id="8" name="Freeform 8"/>
          <p:cNvSpPr/>
          <p:nvPr/>
        </p:nvSpPr>
        <p:spPr>
          <a:xfrm>
            <a:off x="13625221" y="8652418"/>
            <a:ext cx="5485647" cy="5650011"/>
          </a:xfrm>
          <a:custGeom>
            <a:avLst/>
            <a:gdLst/>
            <a:ahLst/>
            <a:cxnLst/>
            <a:rect l="l" t="t" r="r" b="b"/>
            <a:pathLst>
              <a:path w="5485647" h="5650011">
                <a:moveTo>
                  <a:pt x="0" y="0"/>
                </a:moveTo>
                <a:lnTo>
                  <a:pt x="5485647" y="0"/>
                </a:lnTo>
                <a:lnTo>
                  <a:pt x="5485647" y="5650011"/>
                </a:lnTo>
                <a:lnTo>
                  <a:pt x="0" y="56500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7"/>
            <a:stretch>
              <a:fillRect/>
            </a:stretch>
          </a:blipFill>
        </p:spPr>
      </p:sp>
      <p:sp>
        <p:nvSpPr>
          <p:cNvPr id="10" name="Freeform 10"/>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493435">
            <a:off x="7121147" y="434173"/>
            <a:ext cx="14524936" cy="10088228"/>
          </a:xfrm>
          <a:custGeom>
            <a:avLst/>
            <a:gdLst/>
            <a:ahLst/>
            <a:cxnLst/>
            <a:rect l="l" t="t" r="r" b="b"/>
            <a:pathLst>
              <a:path w="14524936" h="10088228">
                <a:moveTo>
                  <a:pt x="0" y="0"/>
                </a:moveTo>
                <a:lnTo>
                  <a:pt x="14524937" y="0"/>
                </a:lnTo>
                <a:lnTo>
                  <a:pt x="14524937" y="10088228"/>
                </a:lnTo>
                <a:lnTo>
                  <a:pt x="0" y="100882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781742" y="3439834"/>
            <a:ext cx="5285833" cy="4719941"/>
            <a:chOff x="149860" y="501650"/>
            <a:chExt cx="12882880" cy="11503660"/>
          </a:xfrm>
        </p:grpSpPr>
        <p:sp>
          <p:nvSpPr>
            <p:cNvPr id="4" name="Freeform 4"/>
            <p:cNvSpPr/>
            <p:nvPr/>
          </p:nvSpPr>
          <p:spPr>
            <a:xfrm>
              <a:off x="0" y="0"/>
              <a:ext cx="12882879" cy="11503660"/>
            </a:xfrm>
            <a:custGeom>
              <a:avLst/>
              <a:gdLst/>
              <a:ahLst/>
              <a:cxnLst/>
              <a:rect l="l" t="t" r="r" b="b"/>
              <a:pathLst>
                <a:path w="12882879" h="11503660">
                  <a:moveTo>
                    <a:pt x="11337290" y="2283460"/>
                  </a:moveTo>
                  <a:cubicBezTo>
                    <a:pt x="10535920" y="1322070"/>
                    <a:pt x="9357360" y="730250"/>
                    <a:pt x="8139430" y="440690"/>
                  </a:cubicBezTo>
                  <a:cubicBezTo>
                    <a:pt x="6921500" y="151130"/>
                    <a:pt x="5646420" y="0"/>
                    <a:pt x="4451350" y="330200"/>
                  </a:cubicBezTo>
                  <a:lnTo>
                    <a:pt x="4452620" y="330200"/>
                  </a:lnTo>
                  <a:cubicBezTo>
                    <a:pt x="2360930" y="749300"/>
                    <a:pt x="601980" y="2358390"/>
                    <a:pt x="180340" y="4406900"/>
                  </a:cubicBezTo>
                  <a:cubicBezTo>
                    <a:pt x="0" y="5284470"/>
                    <a:pt x="33020" y="6197600"/>
                    <a:pt x="195580" y="7077710"/>
                  </a:cubicBezTo>
                  <a:cubicBezTo>
                    <a:pt x="379730" y="8077200"/>
                    <a:pt x="746760" y="9077960"/>
                    <a:pt x="1456690" y="9805670"/>
                  </a:cubicBezTo>
                  <a:cubicBezTo>
                    <a:pt x="2240280" y="10610850"/>
                    <a:pt x="3362960" y="11004550"/>
                    <a:pt x="4475480" y="11163300"/>
                  </a:cubicBezTo>
                  <a:cubicBezTo>
                    <a:pt x="6866890" y="11503660"/>
                    <a:pt x="9480550" y="10773410"/>
                    <a:pt x="11055350" y="8940800"/>
                  </a:cubicBezTo>
                  <a:cubicBezTo>
                    <a:pt x="12630149" y="7108190"/>
                    <a:pt x="12882880" y="4138930"/>
                    <a:pt x="11337290" y="2283460"/>
                  </a:cubicBezTo>
                  <a:close/>
                </a:path>
              </a:pathLst>
            </a:custGeom>
            <a:blipFill>
              <a:blip r:embed="rId4" cstate="screen">
                <a:extLst>
                  <a:ext uri="{28A0092B-C50C-407E-A947-70E740481C1C}">
                    <a14:useLocalDpi xmlns:a14="http://schemas.microsoft.com/office/drawing/2010/main"/>
                  </a:ext>
                </a:extLst>
              </a:blip>
              <a:stretch>
                <a:fillRect/>
              </a:stretch>
            </a:blipFill>
          </p:spPr>
        </p:sp>
      </p:grpSp>
      <p:sp>
        <p:nvSpPr>
          <p:cNvPr id="5" name="TextBox 5"/>
          <p:cNvSpPr txBox="1"/>
          <p:nvPr/>
        </p:nvSpPr>
        <p:spPr>
          <a:xfrm>
            <a:off x="1079325" y="4373913"/>
            <a:ext cx="8064675" cy="3508375"/>
          </a:xfrm>
          <a:prstGeom prst="rect">
            <a:avLst/>
          </a:prstGeom>
        </p:spPr>
        <p:txBody>
          <a:bodyPr lIns="0" tIns="0" rIns="0" bIns="0" rtlCol="0" anchor="t">
            <a:spAutoFit/>
          </a:bodyPr>
          <a:lstStyle/>
          <a:p>
            <a:pPr algn="l">
              <a:lnSpc>
                <a:spcPts val="5599"/>
              </a:lnSpc>
            </a:pPr>
            <a:r>
              <a:rPr lang="en-US" sz="3999" dirty="0" err="1">
                <a:solidFill>
                  <a:srgbClr val="6D6D6D"/>
                </a:solidFill>
                <a:latin typeface="Arimo"/>
                <a:ea typeface="Arimo"/>
                <a:cs typeface="Arimo"/>
                <a:sym typeface="Arimo"/>
              </a:rPr>
              <a:t>Unsere</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neue</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Webseite</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ist</a:t>
            </a:r>
            <a:r>
              <a:rPr lang="en-US" sz="3999" dirty="0">
                <a:solidFill>
                  <a:srgbClr val="6D6D6D"/>
                </a:solidFill>
                <a:latin typeface="Arimo"/>
                <a:ea typeface="Arimo"/>
                <a:cs typeface="Arimo"/>
                <a:sym typeface="Arimo"/>
              </a:rPr>
              <a:t> online: </a:t>
            </a:r>
          </a:p>
          <a:p>
            <a:pPr marL="863599" lvl="1" indent="-431800" algn="l">
              <a:lnSpc>
                <a:spcPts val="5599"/>
              </a:lnSpc>
              <a:buFont typeface="Arial"/>
              <a:buChar char="•"/>
            </a:pPr>
            <a:r>
              <a:rPr lang="en-US" sz="3999" dirty="0" err="1">
                <a:solidFill>
                  <a:srgbClr val="6D6D6D"/>
                </a:solidFill>
                <a:latin typeface="Arimo"/>
                <a:ea typeface="Arimo"/>
                <a:cs typeface="Arimo"/>
                <a:sym typeface="Arimo"/>
              </a:rPr>
              <a:t>Besuchen</a:t>
            </a:r>
            <a:r>
              <a:rPr lang="en-US" sz="3999" dirty="0">
                <a:solidFill>
                  <a:srgbClr val="6D6D6D"/>
                </a:solidFill>
                <a:latin typeface="Arimo"/>
                <a:ea typeface="Arimo"/>
                <a:cs typeface="Arimo"/>
                <a:sym typeface="Arimo"/>
              </a:rPr>
              <a:t> Sie </a:t>
            </a:r>
            <a:r>
              <a:rPr lang="en-US" sz="3999" dirty="0" err="1">
                <a:solidFill>
                  <a:srgbClr val="6D6D6D"/>
                </a:solidFill>
                <a:latin typeface="Arimo"/>
                <a:ea typeface="Arimo"/>
                <a:cs typeface="Arimo"/>
                <a:sym typeface="Arimo"/>
              </a:rPr>
              <a:t>sie</a:t>
            </a:r>
            <a:endParaRPr lang="en-US" sz="3999" dirty="0">
              <a:solidFill>
                <a:srgbClr val="6D6D6D"/>
              </a:solidFill>
              <a:latin typeface="Arimo"/>
              <a:ea typeface="Arimo"/>
              <a:cs typeface="Arimo"/>
              <a:sym typeface="Arimo"/>
            </a:endParaRPr>
          </a:p>
          <a:p>
            <a:pPr marL="863599" lvl="1" indent="-431800" algn="l">
              <a:lnSpc>
                <a:spcPts val="5599"/>
              </a:lnSpc>
              <a:buFont typeface="Arial"/>
              <a:buChar char="•"/>
            </a:pPr>
            <a:r>
              <a:rPr lang="en-US" sz="3999" dirty="0" err="1">
                <a:solidFill>
                  <a:srgbClr val="6D6D6D"/>
                </a:solidFill>
                <a:latin typeface="Arimo"/>
                <a:ea typeface="Arimo"/>
                <a:cs typeface="Arimo"/>
                <a:sym typeface="Arimo"/>
              </a:rPr>
              <a:t>lesen</a:t>
            </a:r>
            <a:r>
              <a:rPr lang="en-US" sz="3999" dirty="0">
                <a:solidFill>
                  <a:srgbClr val="6D6D6D"/>
                </a:solidFill>
                <a:latin typeface="Arimo"/>
                <a:ea typeface="Arimo"/>
                <a:cs typeface="Arimo"/>
                <a:sym typeface="Arimo"/>
              </a:rPr>
              <a:t> Sie die </a:t>
            </a:r>
            <a:r>
              <a:rPr lang="en-US" sz="3999" dirty="0" err="1">
                <a:solidFill>
                  <a:srgbClr val="6D6D6D"/>
                </a:solidFill>
                <a:latin typeface="Arimo"/>
                <a:ea typeface="Arimo"/>
                <a:cs typeface="Arimo"/>
                <a:sym typeface="Arimo"/>
              </a:rPr>
              <a:t>Berichte</a:t>
            </a:r>
            <a:endParaRPr lang="en-US" sz="3999" dirty="0">
              <a:solidFill>
                <a:srgbClr val="6D6D6D"/>
              </a:solidFill>
              <a:latin typeface="Arimo"/>
              <a:ea typeface="Arimo"/>
              <a:cs typeface="Arimo"/>
              <a:sym typeface="Arimo"/>
            </a:endParaRPr>
          </a:p>
          <a:p>
            <a:pPr marL="863599" lvl="1" indent="-431800" algn="l">
              <a:lnSpc>
                <a:spcPts val="5599"/>
              </a:lnSpc>
              <a:buFont typeface="Arial"/>
              <a:buChar char="•"/>
            </a:pPr>
            <a:r>
              <a:rPr lang="en-US" sz="3999" dirty="0" err="1">
                <a:solidFill>
                  <a:srgbClr val="6D6D6D"/>
                </a:solidFill>
                <a:latin typeface="Arimo"/>
                <a:ea typeface="Arimo"/>
                <a:cs typeface="Arimo"/>
                <a:sym typeface="Arimo"/>
              </a:rPr>
              <a:t>melden</a:t>
            </a:r>
            <a:r>
              <a:rPr lang="en-US" sz="3999" dirty="0">
                <a:solidFill>
                  <a:srgbClr val="6D6D6D"/>
                </a:solidFill>
                <a:latin typeface="Arimo"/>
                <a:ea typeface="Arimo"/>
                <a:cs typeface="Arimo"/>
                <a:sym typeface="Arimo"/>
              </a:rPr>
              <a:t> Sie </a:t>
            </a:r>
            <a:r>
              <a:rPr lang="en-US" sz="3999" dirty="0" err="1">
                <a:solidFill>
                  <a:srgbClr val="6D6D6D"/>
                </a:solidFill>
                <a:latin typeface="Arimo"/>
                <a:ea typeface="Arimo"/>
                <a:cs typeface="Arimo"/>
                <a:sym typeface="Arimo"/>
              </a:rPr>
              <a:t>uns</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Fehler</a:t>
            </a:r>
            <a:r>
              <a:rPr lang="en-US" sz="3999" dirty="0">
                <a:solidFill>
                  <a:srgbClr val="6D6D6D"/>
                </a:solidFill>
                <a:latin typeface="Arimo"/>
                <a:ea typeface="Arimo"/>
                <a:cs typeface="Arimo"/>
                <a:sym typeface="Arimo"/>
              </a:rPr>
              <a:t> bitte per E-Mail an </a:t>
            </a:r>
            <a:r>
              <a:rPr lang="en-US" sz="3999" u="sng" dirty="0">
                <a:solidFill>
                  <a:srgbClr val="D69900"/>
                </a:solidFill>
                <a:latin typeface="Arimo"/>
                <a:ea typeface="Arimo"/>
                <a:cs typeface="Arimo"/>
                <a:sym typeface="Arimo"/>
              </a:rPr>
              <a:t>info@skg.ch</a:t>
            </a:r>
            <a:r>
              <a:rPr lang="en-US" sz="3999" dirty="0">
                <a:solidFill>
                  <a:srgbClr val="6D6D6D"/>
                </a:solidFill>
                <a:latin typeface="Arimo"/>
                <a:ea typeface="Arimo"/>
                <a:cs typeface="Arimo"/>
                <a:sym typeface="Arimo"/>
              </a:rPr>
              <a:t> </a:t>
            </a:r>
          </a:p>
        </p:txBody>
      </p:sp>
      <p:sp>
        <p:nvSpPr>
          <p:cNvPr id="6" name="TextBox 6"/>
          <p:cNvSpPr txBox="1"/>
          <p:nvPr/>
        </p:nvSpPr>
        <p:spPr>
          <a:xfrm>
            <a:off x="1079325" y="1426557"/>
            <a:ext cx="12903969" cy="2819400"/>
          </a:xfrm>
          <a:prstGeom prst="rect">
            <a:avLst/>
          </a:prstGeom>
        </p:spPr>
        <p:txBody>
          <a:bodyPr lIns="0" tIns="0" rIns="0" bIns="0" rtlCol="0" anchor="t">
            <a:spAutoFit/>
          </a:bodyPr>
          <a:lstStyle/>
          <a:p>
            <a:pPr algn="l">
              <a:lnSpc>
                <a:spcPts val="10800"/>
              </a:lnSpc>
            </a:pPr>
            <a:r>
              <a:rPr lang="en-US" sz="9000">
                <a:solidFill>
                  <a:srgbClr val="6D6D6D"/>
                </a:solidFill>
                <a:latin typeface="Angelica"/>
                <a:ea typeface="Angelica"/>
                <a:cs typeface="Angelica"/>
                <a:sym typeface="Angelica"/>
              </a:rPr>
              <a:t>Webseite “Hund Schweiz”</a:t>
            </a:r>
          </a:p>
        </p:txBody>
      </p:sp>
      <p:sp>
        <p:nvSpPr>
          <p:cNvPr id="7" name="Freeform 7"/>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5"/>
            <a:stretch>
              <a:fillRect/>
            </a:stretch>
          </a:blipFill>
        </p:spPr>
      </p:sp>
      <p:sp>
        <p:nvSpPr>
          <p:cNvPr id="8" name="Freeform 8"/>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676143">
            <a:off x="-2624948" y="-6052932"/>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3" name="Freeform 3"/>
          <p:cNvSpPr/>
          <p:nvPr/>
        </p:nvSpPr>
        <p:spPr>
          <a:xfrm>
            <a:off x="13821192" y="8684022"/>
            <a:ext cx="5485647" cy="5650011"/>
          </a:xfrm>
          <a:custGeom>
            <a:avLst/>
            <a:gdLst/>
            <a:ahLst/>
            <a:cxnLst/>
            <a:rect l="l" t="t" r="r" b="b"/>
            <a:pathLst>
              <a:path w="5485647" h="5650011">
                <a:moveTo>
                  <a:pt x="0" y="0"/>
                </a:moveTo>
                <a:lnTo>
                  <a:pt x="5485647" y="0"/>
                </a:lnTo>
                <a:lnTo>
                  <a:pt x="5485647" y="5650011"/>
                </a:lnTo>
                <a:lnTo>
                  <a:pt x="0" y="56500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sp>
        <p:nvSpPr>
          <p:cNvPr id="6" name="Freeform 6"/>
          <p:cNvSpPr/>
          <p:nvPr/>
        </p:nvSpPr>
        <p:spPr>
          <a:xfrm>
            <a:off x="4859104" y="6895052"/>
            <a:ext cx="5478560" cy="2999511"/>
          </a:xfrm>
          <a:custGeom>
            <a:avLst/>
            <a:gdLst/>
            <a:ahLst/>
            <a:cxnLst/>
            <a:rect l="l" t="t" r="r" b="b"/>
            <a:pathLst>
              <a:path w="5478560" h="2999511">
                <a:moveTo>
                  <a:pt x="0" y="0"/>
                </a:moveTo>
                <a:lnTo>
                  <a:pt x="5478560" y="0"/>
                </a:lnTo>
                <a:lnTo>
                  <a:pt x="5478560" y="2999512"/>
                </a:lnTo>
                <a:lnTo>
                  <a:pt x="0" y="2999512"/>
                </a:lnTo>
                <a:lnTo>
                  <a:pt x="0" y="0"/>
                </a:lnTo>
                <a:close/>
              </a:path>
            </a:pathLst>
          </a:custGeom>
          <a:blipFill>
            <a:blip r:embed="rId8"/>
            <a:stretch>
              <a:fillRect/>
            </a:stretch>
          </a:blipFill>
          <a:ln w="19050" cap="sq">
            <a:solidFill>
              <a:srgbClr val="000000"/>
            </a:solidFill>
            <a:prstDash val="solid"/>
            <a:miter/>
          </a:ln>
        </p:spPr>
      </p:sp>
      <p:sp>
        <p:nvSpPr>
          <p:cNvPr id="7" name="TextBox 7"/>
          <p:cNvSpPr txBox="1"/>
          <p:nvPr/>
        </p:nvSpPr>
        <p:spPr>
          <a:xfrm>
            <a:off x="889257" y="1543308"/>
            <a:ext cx="13418254" cy="1609725"/>
          </a:xfrm>
          <a:prstGeom prst="rect">
            <a:avLst/>
          </a:prstGeom>
        </p:spPr>
        <p:txBody>
          <a:bodyPr lIns="0" tIns="0" rIns="0" bIns="0" rtlCol="0" anchor="t">
            <a:spAutoFit/>
          </a:bodyPr>
          <a:lstStyle/>
          <a:p>
            <a:pPr algn="l">
              <a:lnSpc>
                <a:spcPts val="12599"/>
              </a:lnSpc>
            </a:pPr>
            <a:r>
              <a:rPr lang="en-US" sz="9000">
                <a:solidFill>
                  <a:srgbClr val="6D6D6D"/>
                </a:solidFill>
                <a:latin typeface="Angelica"/>
                <a:ea typeface="Angelica"/>
                <a:cs typeface="Angelica"/>
                <a:sym typeface="Angelica"/>
              </a:rPr>
              <a:t>Digital First</a:t>
            </a:r>
          </a:p>
        </p:txBody>
      </p:sp>
      <p:sp>
        <p:nvSpPr>
          <p:cNvPr id="8" name="TextBox 8"/>
          <p:cNvSpPr txBox="1"/>
          <p:nvPr/>
        </p:nvSpPr>
        <p:spPr>
          <a:xfrm>
            <a:off x="1028700" y="3046611"/>
            <a:ext cx="16509486" cy="3609975"/>
          </a:xfrm>
          <a:prstGeom prst="rect">
            <a:avLst/>
          </a:prstGeom>
        </p:spPr>
        <p:txBody>
          <a:bodyPr lIns="0" tIns="0" rIns="0" bIns="0" rtlCol="0" anchor="t">
            <a:spAutoFit/>
          </a:bodyPr>
          <a:lstStyle/>
          <a:p>
            <a:pPr algn="l">
              <a:lnSpc>
                <a:spcPts val="4799"/>
              </a:lnSpc>
            </a:pPr>
            <a:r>
              <a:rPr lang="en-US" sz="3999">
                <a:solidFill>
                  <a:srgbClr val="6D6D6D"/>
                </a:solidFill>
                <a:latin typeface="Arimo"/>
                <a:ea typeface="Arimo"/>
                <a:cs typeface="Arimo"/>
                <a:sym typeface="Arimo"/>
              </a:rPr>
              <a:t>Die Probephase für unser Projekt “Digital First” ist beendet. Die Rückmeldungen dazu sind sehr gut. Folgendes ist für 2025 geplant: </a:t>
            </a:r>
          </a:p>
          <a:p>
            <a:pPr algn="l">
              <a:lnSpc>
                <a:spcPts val="4799"/>
              </a:lnSpc>
            </a:pPr>
            <a:endParaRPr lang="en-US" sz="3999">
              <a:solidFill>
                <a:srgbClr val="6D6D6D"/>
              </a:solidFill>
              <a:latin typeface="Arimo"/>
              <a:ea typeface="Arimo"/>
              <a:cs typeface="Arimo"/>
              <a:sym typeface="Arimo"/>
            </a:endParaRPr>
          </a:p>
          <a:p>
            <a:pPr marL="863599" lvl="1" indent="-431800" algn="l">
              <a:lnSpc>
                <a:spcPts val="4799"/>
              </a:lnSpc>
              <a:buFont typeface="Arial"/>
              <a:buChar char="•"/>
            </a:pPr>
            <a:r>
              <a:rPr lang="en-US" sz="3999">
                <a:solidFill>
                  <a:srgbClr val="6D6D6D"/>
                </a:solidFill>
                <a:latin typeface="Arimo"/>
                <a:ea typeface="Arimo"/>
                <a:cs typeface="Arimo"/>
                <a:sym typeface="Arimo"/>
              </a:rPr>
              <a:t>Mailing an alle Vereine mit Pflichtabo im März </a:t>
            </a:r>
          </a:p>
          <a:p>
            <a:pPr marL="863599" lvl="1" indent="-431800" algn="l">
              <a:lnSpc>
                <a:spcPts val="4799"/>
              </a:lnSpc>
              <a:buFont typeface="Arial"/>
              <a:buChar char="•"/>
            </a:pPr>
            <a:r>
              <a:rPr lang="en-US" sz="3999">
                <a:solidFill>
                  <a:srgbClr val="6D6D6D"/>
                </a:solidFill>
                <a:latin typeface="Arimo"/>
                <a:ea typeface="Arimo"/>
                <a:cs typeface="Arimo"/>
                <a:sym typeface="Arimo"/>
              </a:rPr>
              <a:t>Möglichkeit für “Onboarding” in das System</a:t>
            </a:r>
          </a:p>
          <a:p>
            <a:pPr marL="863599" lvl="1" indent="-431800" algn="l">
              <a:lnSpc>
                <a:spcPts val="4799"/>
              </a:lnSpc>
              <a:buFont typeface="Arial"/>
              <a:buChar char="•"/>
            </a:pPr>
            <a:r>
              <a:rPr lang="en-US" sz="3999">
                <a:solidFill>
                  <a:srgbClr val="6D6D6D"/>
                </a:solidFill>
                <a:latin typeface="Arimo"/>
                <a:ea typeface="Arimo"/>
                <a:cs typeface="Arimo"/>
                <a:sym typeface="Arimo"/>
              </a:rPr>
              <a:t>Angebote für Vereine ohne Pflichtabo ab August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676143">
            <a:off x="-2877779" y="-5933550"/>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3" name="Freeform 3"/>
          <p:cNvSpPr/>
          <p:nvPr/>
        </p:nvSpPr>
        <p:spPr>
          <a:xfrm>
            <a:off x="13821192" y="8684022"/>
            <a:ext cx="5485647" cy="5650011"/>
          </a:xfrm>
          <a:custGeom>
            <a:avLst/>
            <a:gdLst/>
            <a:ahLst/>
            <a:cxnLst/>
            <a:rect l="l" t="t" r="r" b="b"/>
            <a:pathLst>
              <a:path w="5485647" h="5650011">
                <a:moveTo>
                  <a:pt x="0" y="0"/>
                </a:moveTo>
                <a:lnTo>
                  <a:pt x="5485647" y="0"/>
                </a:lnTo>
                <a:lnTo>
                  <a:pt x="5485647" y="5650011"/>
                </a:lnTo>
                <a:lnTo>
                  <a:pt x="0" y="56500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sp>
        <p:nvSpPr>
          <p:cNvPr id="6" name="Freeform 6"/>
          <p:cNvSpPr/>
          <p:nvPr/>
        </p:nvSpPr>
        <p:spPr>
          <a:xfrm>
            <a:off x="15544800" y="501288"/>
            <a:ext cx="2320872" cy="7206186"/>
          </a:xfrm>
          <a:custGeom>
            <a:avLst/>
            <a:gdLst/>
            <a:ahLst/>
            <a:cxnLst/>
            <a:rect l="l" t="t" r="r" b="b"/>
            <a:pathLst>
              <a:path w="2603314" h="7411569">
                <a:moveTo>
                  <a:pt x="0" y="0"/>
                </a:moveTo>
                <a:lnTo>
                  <a:pt x="2603314" y="0"/>
                </a:lnTo>
                <a:lnTo>
                  <a:pt x="2603314" y="7411569"/>
                </a:lnTo>
                <a:lnTo>
                  <a:pt x="0" y="7411569"/>
                </a:lnTo>
                <a:lnTo>
                  <a:pt x="0" y="0"/>
                </a:lnTo>
                <a:close/>
              </a:path>
            </a:pathLst>
          </a:custGeom>
          <a:blipFill>
            <a:blip r:embed="rId8"/>
            <a:stretch>
              <a:fillRect/>
            </a:stretch>
          </a:blipFill>
        </p:spPr>
      </p:sp>
      <p:sp>
        <p:nvSpPr>
          <p:cNvPr id="7" name="TextBox 7"/>
          <p:cNvSpPr txBox="1"/>
          <p:nvPr/>
        </p:nvSpPr>
        <p:spPr>
          <a:xfrm>
            <a:off x="889255" y="1533783"/>
            <a:ext cx="13418254" cy="1609725"/>
          </a:xfrm>
          <a:prstGeom prst="rect">
            <a:avLst/>
          </a:prstGeom>
        </p:spPr>
        <p:txBody>
          <a:bodyPr lIns="0" tIns="0" rIns="0" bIns="0" rtlCol="0" anchor="t">
            <a:spAutoFit/>
          </a:bodyPr>
          <a:lstStyle/>
          <a:p>
            <a:pPr algn="l">
              <a:lnSpc>
                <a:spcPts val="12599"/>
              </a:lnSpc>
            </a:pPr>
            <a:r>
              <a:rPr lang="en-US" sz="9000" dirty="0" err="1">
                <a:solidFill>
                  <a:srgbClr val="6D6D6D"/>
                </a:solidFill>
                <a:latin typeface="Angelica"/>
                <a:ea typeface="Angelica"/>
                <a:cs typeface="Angelica"/>
                <a:sym typeface="Angelica"/>
              </a:rPr>
              <a:t>BeUnity</a:t>
            </a:r>
            <a:endParaRPr lang="en-US" sz="9000" dirty="0">
              <a:solidFill>
                <a:srgbClr val="6D6D6D"/>
              </a:solidFill>
              <a:latin typeface="Angelica"/>
              <a:ea typeface="Angelica"/>
              <a:cs typeface="Angelica"/>
              <a:sym typeface="Angelica"/>
            </a:endParaRPr>
          </a:p>
        </p:txBody>
      </p:sp>
      <p:sp>
        <p:nvSpPr>
          <p:cNvPr id="8" name="TextBox 8"/>
          <p:cNvSpPr txBox="1"/>
          <p:nvPr/>
        </p:nvSpPr>
        <p:spPr>
          <a:xfrm>
            <a:off x="889255" y="2972426"/>
            <a:ext cx="14655545" cy="6118406"/>
          </a:xfrm>
          <a:prstGeom prst="rect">
            <a:avLst/>
          </a:prstGeom>
        </p:spPr>
        <p:txBody>
          <a:bodyPr wrap="square" lIns="0" tIns="0" rIns="0" bIns="0" rtlCol="0" anchor="t">
            <a:spAutoFit/>
          </a:bodyPr>
          <a:lstStyle/>
          <a:p>
            <a:pPr algn="l">
              <a:lnSpc>
                <a:spcPts val="4799"/>
              </a:lnSpc>
            </a:pPr>
            <a:r>
              <a:rPr lang="de-DE" sz="3999" dirty="0">
                <a:solidFill>
                  <a:srgbClr val="6D6D6D"/>
                </a:solidFill>
                <a:latin typeface="Arimo"/>
                <a:ea typeface="Arimo"/>
                <a:cs typeface="Arimo"/>
                <a:sym typeface="Arimo"/>
              </a:rPr>
              <a:t>Rund </a:t>
            </a:r>
            <a:r>
              <a:rPr lang="de-DE" sz="3999" dirty="0">
                <a:solidFill>
                  <a:srgbClr val="FFC000"/>
                </a:solidFill>
                <a:latin typeface="Arimo"/>
                <a:ea typeface="Arimo"/>
                <a:cs typeface="Arimo"/>
                <a:sym typeface="Arimo"/>
              </a:rPr>
              <a:t>3‘500 </a:t>
            </a:r>
            <a:r>
              <a:rPr lang="de-DE" sz="3999" dirty="0" err="1">
                <a:solidFill>
                  <a:srgbClr val="FFC000"/>
                </a:solidFill>
                <a:latin typeface="Arimo"/>
                <a:ea typeface="Arimo"/>
                <a:cs typeface="Arimo"/>
                <a:sym typeface="Arimo"/>
              </a:rPr>
              <a:t>Nutzer:innen</a:t>
            </a:r>
            <a:r>
              <a:rPr lang="de-DE" sz="3999" dirty="0">
                <a:solidFill>
                  <a:srgbClr val="FFC000"/>
                </a:solidFill>
                <a:latin typeface="Arimo"/>
                <a:ea typeface="Arimo"/>
                <a:cs typeface="Arimo"/>
                <a:sym typeface="Arimo"/>
              </a:rPr>
              <a:t> </a:t>
            </a:r>
            <a:r>
              <a:rPr lang="de-DE" sz="3999" dirty="0">
                <a:solidFill>
                  <a:srgbClr val="6D6D6D"/>
                </a:solidFill>
                <a:latin typeface="Arimo"/>
                <a:ea typeface="Arimo"/>
                <a:cs typeface="Arimo"/>
                <a:sym typeface="Arimo"/>
              </a:rPr>
              <a:t>und 60 </a:t>
            </a:r>
            <a:r>
              <a:rPr lang="de-DE" sz="3999" dirty="0" err="1">
                <a:solidFill>
                  <a:srgbClr val="6D6D6D"/>
                </a:solidFill>
                <a:latin typeface="Arimo"/>
                <a:ea typeface="Arimo"/>
                <a:cs typeface="Arimo"/>
                <a:sym typeface="Arimo"/>
              </a:rPr>
              <a:t>Vereinscommunities</a:t>
            </a:r>
            <a:r>
              <a:rPr lang="de-DE" sz="3999" dirty="0">
                <a:solidFill>
                  <a:srgbClr val="6D6D6D"/>
                </a:solidFill>
                <a:latin typeface="Arimo"/>
                <a:ea typeface="Arimo"/>
                <a:cs typeface="Arimo"/>
                <a:sym typeface="Arimo"/>
              </a:rPr>
              <a:t> sind nun auf der SKG App </a:t>
            </a:r>
            <a:r>
              <a:rPr lang="de-DE" sz="3999" dirty="0" err="1">
                <a:solidFill>
                  <a:srgbClr val="6D6D6D"/>
                </a:solidFill>
                <a:latin typeface="Arimo"/>
                <a:ea typeface="Arimo"/>
                <a:cs typeface="Arimo"/>
                <a:sym typeface="Arimo"/>
              </a:rPr>
              <a:t>BeUnity</a:t>
            </a:r>
            <a:r>
              <a:rPr lang="de-DE" sz="3999" dirty="0">
                <a:solidFill>
                  <a:srgbClr val="6D6D6D"/>
                </a:solidFill>
                <a:latin typeface="Arimo"/>
                <a:ea typeface="Arimo"/>
                <a:cs typeface="Arimo"/>
                <a:sym typeface="Arimo"/>
              </a:rPr>
              <a:t> aktiv. Viele Vereine befinden sich </a:t>
            </a:r>
          </a:p>
          <a:p>
            <a:pPr algn="l">
              <a:lnSpc>
                <a:spcPts val="4799"/>
              </a:lnSpc>
            </a:pPr>
            <a:r>
              <a:rPr lang="de-DE" sz="3999" dirty="0">
                <a:solidFill>
                  <a:srgbClr val="6D6D6D"/>
                </a:solidFill>
                <a:latin typeface="Arimo"/>
                <a:ea typeface="Arimo"/>
                <a:cs typeface="Arimo"/>
                <a:sym typeface="Arimo"/>
              </a:rPr>
              <a:t>nach einer weiteren Schulung durch </a:t>
            </a:r>
            <a:r>
              <a:rPr lang="de-DE" sz="3999" dirty="0" err="1">
                <a:solidFill>
                  <a:srgbClr val="6D6D6D"/>
                </a:solidFill>
                <a:latin typeface="Arimo"/>
                <a:ea typeface="Arimo"/>
                <a:cs typeface="Arimo"/>
                <a:sym typeface="Arimo"/>
              </a:rPr>
              <a:t>BeUnity</a:t>
            </a:r>
            <a:r>
              <a:rPr lang="de-DE" sz="3999" dirty="0">
                <a:solidFill>
                  <a:srgbClr val="6D6D6D"/>
                </a:solidFill>
                <a:latin typeface="Arimo"/>
                <a:ea typeface="Arimo"/>
                <a:cs typeface="Arimo"/>
                <a:sym typeface="Arimo"/>
              </a:rPr>
              <a:t> im Herbst in der Aufbauphase und werden hoffentlich bald durchstarten. </a:t>
            </a:r>
          </a:p>
          <a:p>
            <a:pPr algn="l">
              <a:lnSpc>
                <a:spcPts val="4799"/>
              </a:lnSpc>
            </a:pPr>
            <a:endParaRPr lang="de-DE" sz="3999" dirty="0">
              <a:solidFill>
                <a:srgbClr val="6D6D6D"/>
              </a:solidFill>
              <a:latin typeface="Arimo"/>
              <a:ea typeface="Arimo"/>
              <a:cs typeface="Arimo"/>
              <a:sym typeface="Arimo"/>
            </a:endParaRPr>
          </a:p>
          <a:p>
            <a:pPr algn="l">
              <a:lnSpc>
                <a:spcPts val="4799"/>
              </a:lnSpc>
            </a:pPr>
            <a:r>
              <a:rPr lang="de-DE" sz="3999" dirty="0">
                <a:solidFill>
                  <a:srgbClr val="6D6D6D"/>
                </a:solidFill>
                <a:latin typeface="Arimo"/>
                <a:ea typeface="Arimo"/>
                <a:cs typeface="Arimo"/>
                <a:sym typeface="Arimo"/>
              </a:rPr>
              <a:t>Übrigens ist die Vereinfachung der Vereinskommunikation </a:t>
            </a:r>
          </a:p>
          <a:p>
            <a:pPr algn="l">
              <a:lnSpc>
                <a:spcPts val="4799"/>
              </a:lnSpc>
            </a:pPr>
            <a:r>
              <a:rPr lang="de-DE" sz="3999" dirty="0">
                <a:solidFill>
                  <a:srgbClr val="6D6D6D"/>
                </a:solidFill>
                <a:latin typeface="Arimo"/>
                <a:ea typeface="Arimo"/>
                <a:cs typeface="Arimo"/>
                <a:sym typeface="Arimo"/>
              </a:rPr>
              <a:t>jetzt noch besser: Alle Module sind dank der Kooperation von </a:t>
            </a:r>
            <a:r>
              <a:rPr lang="de-DE" sz="3999" dirty="0" err="1">
                <a:solidFill>
                  <a:srgbClr val="6D6D6D"/>
                </a:solidFill>
                <a:latin typeface="Arimo"/>
                <a:ea typeface="Arimo"/>
                <a:cs typeface="Arimo"/>
                <a:sym typeface="Arimo"/>
              </a:rPr>
              <a:t>BeUnity</a:t>
            </a:r>
            <a:r>
              <a:rPr lang="de-DE" sz="3999" dirty="0">
                <a:solidFill>
                  <a:srgbClr val="6D6D6D"/>
                </a:solidFill>
                <a:latin typeface="Arimo"/>
                <a:ea typeface="Arimo"/>
                <a:cs typeface="Arimo"/>
                <a:sym typeface="Arimo"/>
              </a:rPr>
              <a:t> und der SKG kostenlos nutzbar! </a:t>
            </a:r>
          </a:p>
          <a:p>
            <a:pPr algn="l">
              <a:lnSpc>
                <a:spcPts val="4799"/>
              </a:lnSpc>
            </a:pPr>
            <a:endParaRPr lang="de-DE" sz="3999" dirty="0">
              <a:solidFill>
                <a:srgbClr val="6D6D6D"/>
              </a:solidFill>
              <a:latin typeface="Arimo"/>
              <a:ea typeface="Arimo"/>
              <a:cs typeface="Arimo"/>
              <a:sym typeface="Arimo"/>
            </a:endParaRPr>
          </a:p>
          <a:p>
            <a:pPr algn="l">
              <a:lnSpc>
                <a:spcPts val="4799"/>
              </a:lnSpc>
            </a:pPr>
            <a:r>
              <a:rPr lang="de-DE" sz="3999" dirty="0">
                <a:solidFill>
                  <a:srgbClr val="6D6D6D"/>
                </a:solidFill>
                <a:latin typeface="Arimo"/>
                <a:ea typeface="Arimo"/>
                <a:cs typeface="Arimo"/>
                <a:sym typeface="Arimo"/>
              </a:rPr>
              <a:t>Weitere Informationen erhalten Sie bei </a:t>
            </a:r>
            <a:r>
              <a:rPr lang="de-DE" sz="3999" dirty="0">
                <a:solidFill>
                  <a:srgbClr val="FFC000"/>
                </a:solidFill>
                <a:latin typeface="Arimo"/>
                <a:ea typeface="Arimo"/>
                <a:cs typeface="Arimo"/>
                <a:sym typeface="Arimo"/>
              </a:rPr>
              <a:t>nina.fuerer@office.skg.ch</a:t>
            </a:r>
            <a:endParaRPr lang="en-US" sz="3999" dirty="0">
              <a:solidFill>
                <a:srgbClr val="FFC000"/>
              </a:solidFill>
              <a:latin typeface="Arimo"/>
              <a:ea typeface="Arimo"/>
              <a:cs typeface="Arimo"/>
              <a:sym typeface="Arimo"/>
              <a:hlinkClick r:id="rId9" tooltip="mailto:nina.fuerer@office.skg.ch">
                <a:extLst>
                  <a:ext uri="{A12FA001-AC4F-418D-AE19-62706E023703}">
                    <ahyp:hlinkClr xmlns:ahyp="http://schemas.microsoft.com/office/drawing/2018/hyperlinkcolor" val="tx"/>
                  </a:ext>
                </a:extLst>
              </a:hlinkClick>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403072" y="1449212"/>
            <a:ext cx="14856228" cy="1609725"/>
          </a:xfrm>
          <a:prstGeom prst="rect">
            <a:avLst/>
          </a:prstGeom>
        </p:spPr>
        <p:txBody>
          <a:bodyPr lIns="0" tIns="0" rIns="0" bIns="0" rtlCol="0" anchor="t">
            <a:spAutoFit/>
          </a:bodyPr>
          <a:lstStyle/>
          <a:p>
            <a:pPr algn="ctr">
              <a:lnSpc>
                <a:spcPts val="12599"/>
              </a:lnSpc>
            </a:pPr>
            <a:r>
              <a:rPr lang="en-US" sz="9000">
                <a:solidFill>
                  <a:srgbClr val="6D6D6D"/>
                </a:solidFill>
                <a:latin typeface="Angelica"/>
                <a:ea typeface="Angelica"/>
                <a:cs typeface="Angelica"/>
                <a:sym typeface="Angelica"/>
              </a:rPr>
              <a:t>Messe Hund Winterthur</a:t>
            </a:r>
          </a:p>
        </p:txBody>
      </p:sp>
      <p:sp>
        <p:nvSpPr>
          <p:cNvPr id="3" name="TextBox 3"/>
          <p:cNvSpPr txBox="1"/>
          <p:nvPr/>
        </p:nvSpPr>
        <p:spPr>
          <a:xfrm>
            <a:off x="1028700" y="3014044"/>
            <a:ext cx="16230600" cy="6721135"/>
          </a:xfrm>
          <a:prstGeom prst="rect">
            <a:avLst/>
          </a:prstGeom>
        </p:spPr>
        <p:txBody>
          <a:bodyPr lIns="0" tIns="0" rIns="0" bIns="0" rtlCol="0" anchor="t">
            <a:spAutoFit/>
          </a:bodyPr>
          <a:lstStyle/>
          <a:p>
            <a:pPr algn="l">
              <a:lnSpc>
                <a:spcPts val="4370"/>
              </a:lnSpc>
            </a:pPr>
            <a:r>
              <a:rPr lang="en-US" sz="3121" dirty="0">
                <a:solidFill>
                  <a:srgbClr val="6D6D6D"/>
                </a:solidFill>
                <a:latin typeface="Arimo"/>
                <a:ea typeface="Arimo"/>
                <a:cs typeface="Arimo"/>
                <a:sym typeface="Arimo"/>
              </a:rPr>
              <a:t>Die Messe Hund Winterthur </a:t>
            </a:r>
            <a:r>
              <a:rPr lang="en-US" sz="3121" dirty="0" err="1">
                <a:solidFill>
                  <a:srgbClr val="6D6D6D"/>
                </a:solidFill>
                <a:latin typeface="Arimo"/>
                <a:ea typeface="Arimo"/>
                <a:cs typeface="Arimo"/>
                <a:sym typeface="Arimo"/>
              </a:rPr>
              <a:t>findet</a:t>
            </a:r>
            <a:r>
              <a:rPr lang="en-US" sz="3121" dirty="0">
                <a:solidFill>
                  <a:srgbClr val="6D6D6D"/>
                </a:solidFill>
                <a:latin typeface="Arimo"/>
                <a:ea typeface="Arimo"/>
                <a:cs typeface="Arimo"/>
                <a:sym typeface="Arimo"/>
              </a:rPr>
              <a:t> </a:t>
            </a:r>
            <a:r>
              <a:rPr lang="en-US" sz="3121" dirty="0" err="1">
                <a:solidFill>
                  <a:srgbClr val="6D6D6D"/>
                </a:solidFill>
                <a:latin typeface="Arimo"/>
                <a:ea typeface="Arimo"/>
                <a:cs typeface="Arimo"/>
                <a:sym typeface="Arimo"/>
              </a:rPr>
              <a:t>vom</a:t>
            </a:r>
            <a:r>
              <a:rPr lang="en-US" sz="3121" dirty="0">
                <a:solidFill>
                  <a:srgbClr val="6D6D6D"/>
                </a:solidFill>
                <a:latin typeface="Arimo"/>
                <a:ea typeface="Arimo"/>
                <a:cs typeface="Arimo"/>
                <a:sym typeface="Arimo"/>
              </a:rPr>
              <a:t> </a:t>
            </a:r>
            <a:r>
              <a:rPr lang="en-US" sz="3121" dirty="0">
                <a:solidFill>
                  <a:srgbClr val="D69900"/>
                </a:solidFill>
                <a:latin typeface="Arimo"/>
                <a:ea typeface="Arimo"/>
                <a:cs typeface="Arimo"/>
                <a:sym typeface="Arimo"/>
              </a:rPr>
              <a:t>7. - 9. </a:t>
            </a:r>
            <a:r>
              <a:rPr lang="en-US" sz="3121" dirty="0" err="1">
                <a:solidFill>
                  <a:srgbClr val="D69900"/>
                </a:solidFill>
                <a:latin typeface="Arimo"/>
                <a:ea typeface="Arimo"/>
                <a:cs typeface="Arimo"/>
                <a:sym typeface="Arimo"/>
              </a:rPr>
              <a:t>Februar</a:t>
            </a:r>
            <a:r>
              <a:rPr lang="en-US" sz="3121" dirty="0">
                <a:solidFill>
                  <a:srgbClr val="D69900"/>
                </a:solidFill>
                <a:latin typeface="Arimo"/>
                <a:ea typeface="Arimo"/>
                <a:cs typeface="Arimo"/>
                <a:sym typeface="Arimo"/>
              </a:rPr>
              <a:t> 2025</a:t>
            </a:r>
            <a:r>
              <a:rPr lang="en-US" sz="3121" dirty="0">
                <a:solidFill>
                  <a:srgbClr val="6D6D6D"/>
                </a:solidFill>
                <a:latin typeface="Arimo"/>
                <a:ea typeface="Arimo"/>
                <a:cs typeface="Arimo"/>
                <a:sym typeface="Arimo"/>
              </a:rPr>
              <a:t> </a:t>
            </a:r>
            <a:r>
              <a:rPr lang="en-US" sz="3121" dirty="0" err="1">
                <a:solidFill>
                  <a:srgbClr val="6D6D6D"/>
                </a:solidFill>
                <a:latin typeface="Arimo"/>
                <a:ea typeface="Arimo"/>
                <a:cs typeface="Arimo"/>
                <a:sym typeface="Arimo"/>
              </a:rPr>
              <a:t>statt</a:t>
            </a:r>
            <a:r>
              <a:rPr lang="en-US" sz="3121" dirty="0">
                <a:solidFill>
                  <a:srgbClr val="6D6D6D"/>
                </a:solidFill>
                <a:latin typeface="Arimo"/>
                <a:ea typeface="Arimo"/>
                <a:cs typeface="Arimo"/>
                <a:sym typeface="Arimo"/>
              </a:rPr>
              <a:t>. Die SKG </a:t>
            </a:r>
            <a:r>
              <a:rPr lang="en-US" sz="3121" dirty="0" err="1">
                <a:solidFill>
                  <a:srgbClr val="6D6D6D"/>
                </a:solidFill>
                <a:latin typeface="Arimo"/>
                <a:ea typeface="Arimo"/>
                <a:cs typeface="Arimo"/>
                <a:sym typeface="Arimo"/>
              </a:rPr>
              <a:t>wird</a:t>
            </a:r>
            <a:r>
              <a:rPr lang="en-US" sz="3121" dirty="0">
                <a:solidFill>
                  <a:srgbClr val="6D6D6D"/>
                </a:solidFill>
                <a:latin typeface="Arimo"/>
                <a:ea typeface="Arimo"/>
                <a:cs typeface="Arimo"/>
                <a:sym typeface="Arimo"/>
              </a:rPr>
              <a:t> </a:t>
            </a:r>
            <a:r>
              <a:rPr lang="en-US" sz="3121" dirty="0" err="1">
                <a:solidFill>
                  <a:srgbClr val="6D6D6D"/>
                </a:solidFill>
                <a:latin typeface="Arimo"/>
                <a:ea typeface="Arimo"/>
                <a:cs typeface="Arimo"/>
                <a:sym typeface="Arimo"/>
              </a:rPr>
              <a:t>wieder</a:t>
            </a:r>
            <a:r>
              <a:rPr lang="en-US" sz="3121" dirty="0">
                <a:solidFill>
                  <a:srgbClr val="6D6D6D"/>
                </a:solidFill>
                <a:latin typeface="Arimo"/>
                <a:ea typeface="Arimo"/>
                <a:cs typeface="Arimo"/>
                <a:sym typeface="Arimo"/>
              </a:rPr>
              <a:t> </a:t>
            </a:r>
            <a:r>
              <a:rPr lang="en-US" sz="3121" dirty="0" err="1">
                <a:solidFill>
                  <a:srgbClr val="6D6D6D"/>
                </a:solidFill>
                <a:latin typeface="Arimo"/>
                <a:ea typeface="Arimo"/>
                <a:cs typeface="Arimo"/>
                <a:sym typeface="Arimo"/>
              </a:rPr>
              <a:t>wie</a:t>
            </a:r>
            <a:r>
              <a:rPr lang="en-US" sz="3121" dirty="0">
                <a:solidFill>
                  <a:srgbClr val="6D6D6D"/>
                </a:solidFill>
                <a:latin typeface="Arimo"/>
                <a:ea typeface="Arimo"/>
                <a:cs typeface="Arimo"/>
                <a:sym typeface="Arimo"/>
              </a:rPr>
              <a:t> </a:t>
            </a:r>
            <a:r>
              <a:rPr lang="en-US" sz="3121" dirty="0" err="1">
                <a:solidFill>
                  <a:srgbClr val="6D6D6D"/>
                </a:solidFill>
                <a:latin typeface="Arimo"/>
                <a:ea typeface="Arimo"/>
                <a:cs typeface="Arimo"/>
                <a:sym typeface="Arimo"/>
              </a:rPr>
              <a:t>im</a:t>
            </a:r>
            <a:r>
              <a:rPr lang="en-US" sz="3121" dirty="0">
                <a:solidFill>
                  <a:srgbClr val="6D6D6D"/>
                </a:solidFill>
                <a:latin typeface="Arimo"/>
                <a:ea typeface="Arimo"/>
                <a:cs typeface="Arimo"/>
                <a:sym typeface="Arimo"/>
              </a:rPr>
              <a:t> </a:t>
            </a:r>
            <a:r>
              <a:rPr lang="en-US" sz="3121" dirty="0" err="1">
                <a:solidFill>
                  <a:srgbClr val="6D6D6D"/>
                </a:solidFill>
                <a:latin typeface="Arimo"/>
                <a:ea typeface="Arimo"/>
                <a:cs typeface="Arimo"/>
                <a:sym typeface="Arimo"/>
              </a:rPr>
              <a:t>Jahr</a:t>
            </a:r>
            <a:r>
              <a:rPr lang="en-US" sz="3121" dirty="0">
                <a:solidFill>
                  <a:srgbClr val="6D6D6D"/>
                </a:solidFill>
                <a:latin typeface="Arimo"/>
                <a:ea typeface="Arimo"/>
                <a:cs typeface="Arimo"/>
                <a:sym typeface="Arimo"/>
              </a:rPr>
              <a:t> 2024 </a:t>
            </a:r>
            <a:r>
              <a:rPr lang="en-US" sz="3121" dirty="0" err="1">
                <a:solidFill>
                  <a:srgbClr val="6D6D6D"/>
                </a:solidFill>
                <a:latin typeface="Arimo"/>
                <a:ea typeface="Arimo"/>
                <a:cs typeface="Arimo"/>
                <a:sym typeface="Arimo"/>
              </a:rPr>
              <a:t>mit</a:t>
            </a:r>
            <a:r>
              <a:rPr lang="en-US" sz="3121" dirty="0">
                <a:solidFill>
                  <a:srgbClr val="6D6D6D"/>
                </a:solidFill>
                <a:latin typeface="Arimo"/>
                <a:ea typeface="Arimo"/>
                <a:cs typeface="Arimo"/>
                <a:sym typeface="Arimo"/>
              </a:rPr>
              <a:t> </a:t>
            </a:r>
            <a:r>
              <a:rPr lang="en-US" sz="3121" dirty="0" err="1">
                <a:solidFill>
                  <a:srgbClr val="6D6D6D"/>
                </a:solidFill>
                <a:latin typeface="Arimo"/>
                <a:ea typeface="Arimo"/>
                <a:cs typeface="Arimo"/>
                <a:sym typeface="Arimo"/>
              </a:rPr>
              <a:t>einem</a:t>
            </a:r>
            <a:r>
              <a:rPr lang="en-US" sz="3121" dirty="0">
                <a:solidFill>
                  <a:srgbClr val="6D6D6D"/>
                </a:solidFill>
                <a:latin typeface="Arimo"/>
                <a:ea typeface="Arimo"/>
                <a:cs typeface="Arimo"/>
                <a:sym typeface="Arimo"/>
              </a:rPr>
              <a:t> </a:t>
            </a:r>
            <a:r>
              <a:rPr lang="en-US" sz="3121" dirty="0" err="1">
                <a:solidFill>
                  <a:srgbClr val="6D6D6D"/>
                </a:solidFill>
                <a:latin typeface="Arimo"/>
                <a:ea typeface="Arimo"/>
                <a:cs typeface="Arimo"/>
                <a:sym typeface="Arimo"/>
              </a:rPr>
              <a:t>grossen</a:t>
            </a:r>
            <a:r>
              <a:rPr lang="en-US" sz="3121" dirty="0">
                <a:solidFill>
                  <a:srgbClr val="6D6D6D"/>
                </a:solidFill>
                <a:latin typeface="Arimo"/>
                <a:ea typeface="Arimo"/>
                <a:cs typeface="Arimo"/>
                <a:sym typeface="Arimo"/>
              </a:rPr>
              <a:t> </a:t>
            </a:r>
            <a:r>
              <a:rPr lang="en-US" sz="3121" dirty="0" err="1">
                <a:solidFill>
                  <a:srgbClr val="6D6D6D"/>
                </a:solidFill>
                <a:latin typeface="Arimo"/>
                <a:ea typeface="Arimo"/>
                <a:cs typeface="Arimo"/>
                <a:sym typeface="Arimo"/>
              </a:rPr>
              <a:t>Gemeinschaftsstand</a:t>
            </a:r>
            <a:r>
              <a:rPr lang="en-US" sz="3121" dirty="0">
                <a:solidFill>
                  <a:srgbClr val="6D6D6D"/>
                </a:solidFill>
                <a:latin typeface="Arimo"/>
                <a:ea typeface="Arimo"/>
                <a:cs typeface="Arimo"/>
                <a:sym typeface="Arimo"/>
              </a:rPr>
              <a:t> </a:t>
            </a:r>
            <a:r>
              <a:rPr lang="en-US" sz="3121" dirty="0" err="1">
                <a:solidFill>
                  <a:srgbClr val="6D6D6D"/>
                </a:solidFill>
                <a:latin typeface="Arimo"/>
                <a:ea typeface="Arimo"/>
                <a:cs typeface="Arimo"/>
                <a:sym typeface="Arimo"/>
              </a:rPr>
              <a:t>auftreten</a:t>
            </a:r>
            <a:r>
              <a:rPr lang="en-US" sz="3121" dirty="0">
                <a:solidFill>
                  <a:srgbClr val="6D6D6D"/>
                </a:solidFill>
                <a:latin typeface="Arimo"/>
                <a:ea typeface="Arimo"/>
                <a:cs typeface="Arimo"/>
                <a:sym typeface="Arimo"/>
              </a:rPr>
              <a:t>:</a:t>
            </a:r>
          </a:p>
          <a:p>
            <a:pPr algn="l">
              <a:lnSpc>
                <a:spcPts val="4370"/>
              </a:lnSpc>
            </a:pPr>
            <a:endParaRPr lang="en-US" sz="3121" dirty="0">
              <a:solidFill>
                <a:srgbClr val="6D6D6D"/>
              </a:solidFill>
              <a:latin typeface="Arimo"/>
              <a:ea typeface="Arimo"/>
              <a:cs typeface="Arimo"/>
              <a:sym typeface="Arimo"/>
            </a:endParaRPr>
          </a:p>
          <a:p>
            <a:pPr marL="673948" lvl="1" indent="-336974" algn="l">
              <a:lnSpc>
                <a:spcPts val="4370"/>
              </a:lnSpc>
              <a:buFont typeface="Arial"/>
              <a:buChar char="•"/>
            </a:pPr>
            <a:r>
              <a:rPr lang="en-US" sz="3121" dirty="0" err="1">
                <a:solidFill>
                  <a:srgbClr val="6D6D6D"/>
                </a:solidFill>
                <a:latin typeface="Arimo"/>
                <a:ea typeface="Arimo"/>
                <a:cs typeface="Arimo"/>
                <a:sym typeface="Arimo"/>
              </a:rPr>
              <a:t>Standpartner</a:t>
            </a:r>
            <a:r>
              <a:rPr lang="en-US" sz="3121" dirty="0">
                <a:solidFill>
                  <a:srgbClr val="6D6D6D"/>
                </a:solidFill>
                <a:latin typeface="Arimo"/>
                <a:ea typeface="Arimo"/>
                <a:cs typeface="Arimo"/>
                <a:sym typeface="Arimo"/>
              </a:rPr>
              <a:t>: </a:t>
            </a:r>
            <a:r>
              <a:rPr lang="en-US" sz="3121" dirty="0" err="1">
                <a:solidFill>
                  <a:srgbClr val="6D6D6D"/>
                </a:solidFill>
                <a:latin typeface="Arimo"/>
                <a:ea typeface="Arimo"/>
                <a:cs typeface="Arimo"/>
                <a:sym typeface="Arimo"/>
              </a:rPr>
              <a:t>Polydog</a:t>
            </a:r>
            <a:r>
              <a:rPr lang="en-US" sz="3121" dirty="0">
                <a:solidFill>
                  <a:srgbClr val="6D6D6D"/>
                </a:solidFill>
                <a:latin typeface="Arimo"/>
                <a:ea typeface="Arimo"/>
                <a:cs typeface="Arimo"/>
                <a:sym typeface="Arimo"/>
              </a:rPr>
              <a:t>, TKAMO, TKGS (</a:t>
            </a:r>
            <a:r>
              <a:rPr lang="en-US" sz="3121" dirty="0" err="1">
                <a:solidFill>
                  <a:srgbClr val="6D6D6D"/>
                </a:solidFill>
                <a:latin typeface="Arimo"/>
                <a:ea typeface="Arimo"/>
                <a:cs typeface="Arimo"/>
                <a:sym typeface="Arimo"/>
              </a:rPr>
              <a:t>Gebrauchs</a:t>
            </a:r>
            <a:r>
              <a:rPr lang="en-US" sz="3121" dirty="0">
                <a:solidFill>
                  <a:srgbClr val="6D6D6D"/>
                </a:solidFill>
                <a:latin typeface="Arimo"/>
                <a:ea typeface="Arimo"/>
                <a:cs typeface="Arimo"/>
                <a:sym typeface="Arimo"/>
              </a:rPr>
              <a:t>- &amp; </a:t>
            </a:r>
            <a:r>
              <a:rPr lang="en-US" sz="3121" dirty="0" err="1">
                <a:solidFill>
                  <a:srgbClr val="6D6D6D"/>
                </a:solidFill>
                <a:latin typeface="Arimo"/>
                <a:ea typeface="Arimo"/>
                <a:cs typeface="Arimo"/>
                <a:sym typeface="Arimo"/>
              </a:rPr>
              <a:t>Sporthunde</a:t>
            </a:r>
            <a:r>
              <a:rPr lang="en-US" sz="3121" dirty="0">
                <a:solidFill>
                  <a:srgbClr val="6D6D6D"/>
                </a:solidFill>
                <a:latin typeface="Arimo"/>
                <a:ea typeface="Arimo"/>
                <a:cs typeface="Arimo"/>
                <a:sym typeface="Arimo"/>
              </a:rPr>
              <a:t> </a:t>
            </a:r>
            <a:r>
              <a:rPr lang="en-US" sz="3121" dirty="0" err="1">
                <a:solidFill>
                  <a:srgbClr val="6D6D6D"/>
                </a:solidFill>
                <a:latin typeface="Arimo"/>
                <a:ea typeface="Arimo"/>
                <a:cs typeface="Arimo"/>
                <a:sym typeface="Arimo"/>
              </a:rPr>
              <a:t>getrennt</a:t>
            </a:r>
            <a:r>
              <a:rPr lang="en-US" sz="3121">
                <a:solidFill>
                  <a:srgbClr val="6D6D6D"/>
                </a:solidFill>
                <a:latin typeface="Arimo"/>
                <a:ea typeface="Arimo"/>
                <a:cs typeface="Arimo"/>
                <a:sym typeface="Arimo"/>
              </a:rPr>
              <a:t>), </a:t>
            </a:r>
            <a:r>
              <a:rPr lang="en-US" sz="3121" dirty="0">
                <a:solidFill>
                  <a:srgbClr val="6D6D6D"/>
                </a:solidFill>
                <a:latin typeface="Arimo"/>
                <a:ea typeface="Arimo"/>
                <a:cs typeface="Arimo"/>
                <a:sym typeface="Arimo"/>
              </a:rPr>
              <a:t>TKJH, Swiss </a:t>
            </a:r>
            <a:r>
              <a:rPr lang="en-US" sz="3121" dirty="0" err="1">
                <a:solidFill>
                  <a:srgbClr val="6D6D6D"/>
                </a:solidFill>
                <a:latin typeface="Arimo"/>
                <a:ea typeface="Arimo"/>
                <a:cs typeface="Arimo"/>
                <a:sym typeface="Arimo"/>
              </a:rPr>
              <a:t>Bläss</a:t>
            </a:r>
            <a:r>
              <a:rPr lang="en-US" sz="3121" dirty="0">
                <a:solidFill>
                  <a:srgbClr val="6D6D6D"/>
                </a:solidFill>
                <a:latin typeface="Arimo"/>
                <a:ea typeface="Arimo"/>
                <a:cs typeface="Arimo"/>
                <a:sym typeface="Arimo"/>
              </a:rPr>
              <a:t> Working Dogs &amp; Klub </a:t>
            </a:r>
            <a:r>
              <a:rPr lang="en-US" sz="3121" dirty="0" err="1">
                <a:solidFill>
                  <a:srgbClr val="6D6D6D"/>
                </a:solidFill>
                <a:latin typeface="Arimo"/>
                <a:ea typeface="Arimo"/>
                <a:cs typeface="Arimo"/>
                <a:sym typeface="Arimo"/>
              </a:rPr>
              <a:t>für</a:t>
            </a:r>
            <a:r>
              <a:rPr lang="en-US" sz="3121" dirty="0">
                <a:solidFill>
                  <a:srgbClr val="6D6D6D"/>
                </a:solidFill>
                <a:latin typeface="Arimo"/>
                <a:ea typeface="Arimo"/>
                <a:cs typeface="Arimo"/>
                <a:sym typeface="Arimo"/>
              </a:rPr>
              <a:t> Schweizer </a:t>
            </a:r>
            <a:r>
              <a:rPr lang="en-US" sz="3121" dirty="0" err="1">
                <a:solidFill>
                  <a:srgbClr val="6D6D6D"/>
                </a:solidFill>
                <a:latin typeface="Arimo"/>
                <a:ea typeface="Arimo"/>
                <a:cs typeface="Arimo"/>
                <a:sym typeface="Arimo"/>
              </a:rPr>
              <a:t>Zughunde</a:t>
            </a:r>
            <a:endParaRPr lang="en-US" sz="3121" dirty="0">
              <a:solidFill>
                <a:srgbClr val="6D6D6D"/>
              </a:solidFill>
              <a:latin typeface="Arimo"/>
              <a:ea typeface="Arimo"/>
              <a:cs typeface="Arimo"/>
              <a:sym typeface="Arimo"/>
            </a:endParaRPr>
          </a:p>
          <a:p>
            <a:pPr marL="673948" lvl="1" indent="-336974" algn="l">
              <a:lnSpc>
                <a:spcPts val="4370"/>
              </a:lnSpc>
              <a:buFont typeface="Arial"/>
              <a:buChar char="•"/>
            </a:pPr>
            <a:r>
              <a:rPr lang="en-US" sz="3121" dirty="0" err="1">
                <a:solidFill>
                  <a:srgbClr val="6D6D6D"/>
                </a:solidFill>
                <a:latin typeface="Arimo"/>
                <a:ea typeface="Arimo"/>
                <a:cs typeface="Arimo"/>
                <a:sym typeface="Arimo"/>
              </a:rPr>
              <a:t>Gemeinschaftsfläche</a:t>
            </a:r>
            <a:r>
              <a:rPr lang="en-US" sz="3121" dirty="0">
                <a:solidFill>
                  <a:srgbClr val="6D6D6D"/>
                </a:solidFill>
                <a:latin typeface="Arimo"/>
                <a:ea typeface="Arimo"/>
                <a:cs typeface="Arimo"/>
                <a:sym typeface="Arimo"/>
              </a:rPr>
              <a:t> </a:t>
            </a:r>
            <a:r>
              <a:rPr lang="en-US" sz="3121" dirty="0" err="1">
                <a:solidFill>
                  <a:srgbClr val="6D6D6D"/>
                </a:solidFill>
                <a:latin typeface="Arimo"/>
                <a:ea typeface="Arimo"/>
                <a:cs typeface="Arimo"/>
                <a:sym typeface="Arimo"/>
              </a:rPr>
              <a:t>als</a:t>
            </a:r>
            <a:r>
              <a:rPr lang="en-US" sz="3121" dirty="0">
                <a:solidFill>
                  <a:srgbClr val="6D6D6D"/>
                </a:solidFill>
                <a:latin typeface="Arimo"/>
                <a:ea typeface="Arimo"/>
                <a:cs typeface="Arimo"/>
                <a:sym typeface="Arimo"/>
              </a:rPr>
              <a:t> </a:t>
            </a:r>
            <a:r>
              <a:rPr lang="en-US" sz="3121" dirty="0" err="1">
                <a:solidFill>
                  <a:srgbClr val="6D6D6D"/>
                </a:solidFill>
                <a:latin typeface="Arimo"/>
                <a:ea typeface="Arimo"/>
                <a:cs typeface="Arimo"/>
                <a:sym typeface="Arimo"/>
              </a:rPr>
              <a:t>Begegnungszone</a:t>
            </a:r>
            <a:r>
              <a:rPr lang="en-US" sz="3121" dirty="0">
                <a:solidFill>
                  <a:srgbClr val="6D6D6D"/>
                </a:solidFill>
                <a:latin typeface="Arimo"/>
                <a:ea typeface="Arimo"/>
                <a:cs typeface="Arimo"/>
                <a:sym typeface="Arimo"/>
              </a:rPr>
              <a:t> </a:t>
            </a:r>
          </a:p>
          <a:p>
            <a:pPr marL="673948" lvl="1" indent="-336974" algn="l">
              <a:lnSpc>
                <a:spcPts val="4370"/>
              </a:lnSpc>
              <a:buFont typeface="Arial"/>
              <a:buChar char="•"/>
            </a:pPr>
            <a:r>
              <a:rPr lang="en-US" sz="3121" dirty="0" err="1">
                <a:solidFill>
                  <a:srgbClr val="6D6D6D"/>
                </a:solidFill>
                <a:latin typeface="Arimo"/>
                <a:ea typeface="Arimo"/>
                <a:cs typeface="Arimo"/>
                <a:sym typeface="Arimo"/>
              </a:rPr>
              <a:t>Glücksrad</a:t>
            </a:r>
            <a:r>
              <a:rPr lang="en-US" sz="3121" dirty="0">
                <a:solidFill>
                  <a:srgbClr val="6D6D6D"/>
                </a:solidFill>
                <a:latin typeface="Arimo"/>
                <a:ea typeface="Arimo"/>
                <a:cs typeface="Arimo"/>
                <a:sym typeface="Arimo"/>
              </a:rPr>
              <a:t> </a:t>
            </a:r>
            <a:r>
              <a:rPr lang="en-US" sz="3121" dirty="0" err="1">
                <a:solidFill>
                  <a:srgbClr val="6D6D6D"/>
                </a:solidFill>
                <a:latin typeface="Arimo"/>
                <a:ea typeface="Arimo"/>
                <a:cs typeface="Arimo"/>
                <a:sym typeface="Arimo"/>
              </a:rPr>
              <a:t>beim</a:t>
            </a:r>
            <a:r>
              <a:rPr lang="en-US" sz="3121" dirty="0">
                <a:solidFill>
                  <a:srgbClr val="6D6D6D"/>
                </a:solidFill>
                <a:latin typeface="Arimo"/>
                <a:ea typeface="Arimo"/>
                <a:cs typeface="Arimo"/>
                <a:sym typeface="Arimo"/>
              </a:rPr>
              <a:t> SKG Stand</a:t>
            </a:r>
          </a:p>
          <a:p>
            <a:pPr algn="l">
              <a:lnSpc>
                <a:spcPts val="4370"/>
              </a:lnSpc>
            </a:pPr>
            <a:endParaRPr lang="en-US" sz="3121" dirty="0">
              <a:solidFill>
                <a:srgbClr val="6D6D6D"/>
              </a:solidFill>
              <a:latin typeface="Arimo"/>
              <a:ea typeface="Arimo"/>
              <a:cs typeface="Arimo"/>
              <a:sym typeface="Arimo"/>
            </a:endParaRPr>
          </a:p>
          <a:p>
            <a:pPr algn="l">
              <a:lnSpc>
                <a:spcPts val="4370"/>
              </a:lnSpc>
            </a:pPr>
            <a:r>
              <a:rPr lang="en-US" sz="3121" b="1" dirty="0" err="1">
                <a:solidFill>
                  <a:srgbClr val="D69900"/>
                </a:solidFill>
                <a:latin typeface="Arimo Bold"/>
                <a:ea typeface="Arimo Bold"/>
                <a:cs typeface="Arimo Bold"/>
                <a:sym typeface="Arimo Bold"/>
              </a:rPr>
              <a:t>Vielen</a:t>
            </a:r>
            <a:r>
              <a:rPr lang="en-US" sz="3121" b="1" dirty="0">
                <a:solidFill>
                  <a:srgbClr val="D69900"/>
                </a:solidFill>
                <a:latin typeface="Arimo Bold"/>
                <a:ea typeface="Arimo Bold"/>
                <a:cs typeface="Arimo Bold"/>
                <a:sym typeface="Arimo Bold"/>
              </a:rPr>
              <a:t> Dank </a:t>
            </a:r>
            <a:r>
              <a:rPr lang="en-US" sz="3121" b="1" dirty="0" err="1">
                <a:solidFill>
                  <a:srgbClr val="D69900"/>
                </a:solidFill>
                <a:latin typeface="Arimo Bold"/>
                <a:ea typeface="Arimo Bold"/>
                <a:cs typeface="Arimo Bold"/>
                <a:sym typeface="Arimo Bold"/>
              </a:rPr>
              <a:t>auch</a:t>
            </a:r>
            <a:r>
              <a:rPr lang="en-US" sz="3121" b="1" dirty="0">
                <a:solidFill>
                  <a:srgbClr val="D69900"/>
                </a:solidFill>
                <a:latin typeface="Arimo Bold"/>
                <a:ea typeface="Arimo Bold"/>
                <a:cs typeface="Arimo Bold"/>
                <a:sym typeface="Arimo Bold"/>
              </a:rPr>
              <a:t> an alle </a:t>
            </a:r>
            <a:r>
              <a:rPr lang="en-US" sz="3121" b="1" dirty="0" err="1">
                <a:solidFill>
                  <a:srgbClr val="D69900"/>
                </a:solidFill>
                <a:latin typeface="Arimo Bold"/>
                <a:ea typeface="Arimo Bold"/>
                <a:cs typeface="Arimo Bold"/>
                <a:sym typeface="Arimo Bold"/>
              </a:rPr>
              <a:t>Rasseclubs</a:t>
            </a:r>
            <a:r>
              <a:rPr lang="en-US" sz="3121" b="1" dirty="0">
                <a:solidFill>
                  <a:srgbClr val="D69900"/>
                </a:solidFill>
                <a:latin typeface="Arimo Bold"/>
                <a:ea typeface="Arimo Bold"/>
                <a:cs typeface="Arimo Bold"/>
                <a:sym typeface="Arimo Bold"/>
              </a:rPr>
              <a:t>, </a:t>
            </a:r>
            <a:r>
              <a:rPr lang="en-US" sz="3121" b="1" dirty="0" err="1">
                <a:solidFill>
                  <a:srgbClr val="D69900"/>
                </a:solidFill>
                <a:latin typeface="Arimo Bold"/>
                <a:ea typeface="Arimo Bold"/>
                <a:cs typeface="Arimo Bold"/>
                <a:sym typeface="Arimo Bold"/>
              </a:rPr>
              <a:t>welche</a:t>
            </a:r>
            <a:r>
              <a:rPr lang="en-US" sz="3121" b="1" dirty="0">
                <a:solidFill>
                  <a:srgbClr val="D69900"/>
                </a:solidFill>
                <a:latin typeface="Arimo Bold"/>
                <a:ea typeface="Arimo Bold"/>
                <a:cs typeface="Arimo Bold"/>
                <a:sym typeface="Arimo Bold"/>
              </a:rPr>
              <a:t> das </a:t>
            </a:r>
            <a:r>
              <a:rPr lang="en-US" sz="3121" b="1" dirty="0" err="1">
                <a:solidFill>
                  <a:srgbClr val="D69900"/>
                </a:solidFill>
                <a:latin typeface="Arimo Bold"/>
                <a:ea typeface="Arimo Bold"/>
                <a:cs typeface="Arimo Bold"/>
                <a:sym typeface="Arimo Bold"/>
              </a:rPr>
              <a:t>Rassedorf</a:t>
            </a:r>
            <a:r>
              <a:rPr lang="en-US" sz="3121" b="1" dirty="0">
                <a:solidFill>
                  <a:srgbClr val="D69900"/>
                </a:solidFill>
                <a:latin typeface="Arimo Bold"/>
                <a:ea typeface="Arimo Bold"/>
                <a:cs typeface="Arimo Bold"/>
                <a:sym typeface="Arimo Bold"/>
              </a:rPr>
              <a:t> </a:t>
            </a:r>
            <a:r>
              <a:rPr lang="en-US" sz="3121" b="1" dirty="0" err="1">
                <a:solidFill>
                  <a:srgbClr val="D69900"/>
                </a:solidFill>
                <a:latin typeface="Arimo Bold"/>
                <a:ea typeface="Arimo Bold"/>
                <a:cs typeface="Arimo Bold"/>
                <a:sym typeface="Arimo Bold"/>
              </a:rPr>
              <a:t>wieder</a:t>
            </a:r>
            <a:r>
              <a:rPr lang="en-US" sz="3121" b="1" dirty="0">
                <a:solidFill>
                  <a:srgbClr val="D69900"/>
                </a:solidFill>
                <a:latin typeface="Arimo Bold"/>
                <a:ea typeface="Arimo Bold"/>
                <a:cs typeface="Arimo Bold"/>
                <a:sym typeface="Arimo Bold"/>
              </a:rPr>
              <a:t> </a:t>
            </a:r>
            <a:r>
              <a:rPr lang="en-US" sz="3121" b="1" dirty="0" err="1">
                <a:solidFill>
                  <a:srgbClr val="D69900"/>
                </a:solidFill>
                <a:latin typeface="Arimo Bold"/>
                <a:ea typeface="Arimo Bold"/>
                <a:cs typeface="Arimo Bold"/>
                <a:sym typeface="Arimo Bold"/>
              </a:rPr>
              <a:t>grösser</a:t>
            </a:r>
            <a:r>
              <a:rPr lang="en-US" sz="3121" b="1" dirty="0">
                <a:solidFill>
                  <a:srgbClr val="D69900"/>
                </a:solidFill>
                <a:latin typeface="Arimo Bold"/>
                <a:ea typeface="Arimo Bold"/>
                <a:cs typeface="Arimo Bold"/>
                <a:sym typeface="Arimo Bold"/>
              </a:rPr>
              <a:t> </a:t>
            </a:r>
            <a:r>
              <a:rPr lang="en-US" sz="3121" b="1" dirty="0" err="1">
                <a:solidFill>
                  <a:srgbClr val="D69900"/>
                </a:solidFill>
                <a:latin typeface="Arimo Bold"/>
                <a:ea typeface="Arimo Bold"/>
                <a:cs typeface="Arimo Bold"/>
                <a:sym typeface="Arimo Bold"/>
              </a:rPr>
              <a:t>werden</a:t>
            </a:r>
            <a:r>
              <a:rPr lang="en-US" sz="3121" b="1" dirty="0">
                <a:solidFill>
                  <a:srgbClr val="D69900"/>
                </a:solidFill>
                <a:latin typeface="Arimo Bold"/>
                <a:ea typeface="Arimo Bold"/>
                <a:cs typeface="Arimo Bold"/>
                <a:sym typeface="Arimo Bold"/>
              </a:rPr>
              <a:t> </a:t>
            </a:r>
            <a:r>
              <a:rPr lang="en-US" sz="3121" b="1" dirty="0" err="1">
                <a:solidFill>
                  <a:srgbClr val="D69900"/>
                </a:solidFill>
                <a:latin typeface="Arimo Bold"/>
                <a:ea typeface="Arimo Bold"/>
                <a:cs typeface="Arimo Bold"/>
                <a:sym typeface="Arimo Bold"/>
              </a:rPr>
              <a:t>lassen</a:t>
            </a:r>
            <a:r>
              <a:rPr lang="en-US" sz="3121" b="1" dirty="0">
                <a:solidFill>
                  <a:srgbClr val="D69900"/>
                </a:solidFill>
                <a:latin typeface="Arimo Bold"/>
                <a:ea typeface="Arimo Bold"/>
                <a:cs typeface="Arimo Bold"/>
                <a:sym typeface="Arimo Bold"/>
              </a:rPr>
              <a:t>! </a:t>
            </a:r>
          </a:p>
          <a:p>
            <a:pPr algn="l">
              <a:lnSpc>
                <a:spcPts val="4370"/>
              </a:lnSpc>
            </a:pPr>
            <a:endParaRPr lang="en-US" sz="3121" b="1" dirty="0">
              <a:solidFill>
                <a:srgbClr val="D69900"/>
              </a:solidFill>
              <a:latin typeface="Arimo Bold"/>
              <a:ea typeface="Arimo Bold"/>
              <a:cs typeface="Arimo Bold"/>
              <a:sym typeface="Arimo Bold"/>
            </a:endParaRPr>
          </a:p>
          <a:p>
            <a:pPr algn="l">
              <a:lnSpc>
                <a:spcPts val="4370"/>
              </a:lnSpc>
            </a:pPr>
            <a:r>
              <a:rPr lang="en-US" sz="3121" b="1" dirty="0" err="1">
                <a:solidFill>
                  <a:srgbClr val="D69900"/>
                </a:solidFill>
                <a:latin typeface="Arimo Bold"/>
                <a:ea typeface="Arimo Bold"/>
                <a:cs typeface="Arimo Bold"/>
                <a:sym typeface="Arimo Bold"/>
              </a:rPr>
              <a:t>Wir</a:t>
            </a:r>
            <a:r>
              <a:rPr lang="en-US" sz="3121" b="1" dirty="0">
                <a:solidFill>
                  <a:srgbClr val="D69900"/>
                </a:solidFill>
                <a:latin typeface="Arimo Bold"/>
                <a:ea typeface="Arimo Bold"/>
                <a:cs typeface="Arimo Bold"/>
                <a:sym typeface="Arimo Bold"/>
              </a:rPr>
              <a:t> </a:t>
            </a:r>
            <a:r>
              <a:rPr lang="en-US" sz="3121" b="1" dirty="0" err="1">
                <a:solidFill>
                  <a:srgbClr val="D69900"/>
                </a:solidFill>
                <a:latin typeface="Arimo Bold"/>
                <a:ea typeface="Arimo Bold"/>
                <a:cs typeface="Arimo Bold"/>
                <a:sym typeface="Arimo Bold"/>
              </a:rPr>
              <a:t>freuen</a:t>
            </a:r>
            <a:r>
              <a:rPr lang="en-US" sz="3121" b="1" dirty="0">
                <a:solidFill>
                  <a:srgbClr val="D69900"/>
                </a:solidFill>
                <a:latin typeface="Arimo Bold"/>
                <a:ea typeface="Arimo Bold"/>
                <a:cs typeface="Arimo Bold"/>
                <a:sym typeface="Arimo Bold"/>
              </a:rPr>
              <a:t> </a:t>
            </a:r>
            <a:r>
              <a:rPr lang="en-US" sz="3121" b="1" dirty="0" err="1">
                <a:solidFill>
                  <a:srgbClr val="D69900"/>
                </a:solidFill>
                <a:latin typeface="Arimo Bold"/>
                <a:ea typeface="Arimo Bold"/>
                <a:cs typeface="Arimo Bold"/>
                <a:sym typeface="Arimo Bold"/>
              </a:rPr>
              <a:t>uns</a:t>
            </a:r>
            <a:r>
              <a:rPr lang="en-US" sz="3121" b="1" dirty="0">
                <a:solidFill>
                  <a:srgbClr val="D69900"/>
                </a:solidFill>
                <a:latin typeface="Arimo Bold"/>
                <a:ea typeface="Arimo Bold"/>
                <a:cs typeface="Arimo Bold"/>
                <a:sym typeface="Arimo Bold"/>
              </a:rPr>
              <a:t>, Sie alle </a:t>
            </a:r>
            <a:r>
              <a:rPr lang="en-US" sz="3121" b="1" dirty="0" err="1">
                <a:solidFill>
                  <a:srgbClr val="D69900"/>
                </a:solidFill>
                <a:latin typeface="Arimo Bold"/>
                <a:ea typeface="Arimo Bold"/>
                <a:cs typeface="Arimo Bold"/>
                <a:sym typeface="Arimo Bold"/>
              </a:rPr>
              <a:t>zahlreich</a:t>
            </a:r>
            <a:r>
              <a:rPr lang="en-US" sz="3121" b="1" dirty="0">
                <a:solidFill>
                  <a:srgbClr val="D69900"/>
                </a:solidFill>
                <a:latin typeface="Arimo Bold"/>
                <a:ea typeface="Arimo Bold"/>
                <a:cs typeface="Arimo Bold"/>
                <a:sym typeface="Arimo Bold"/>
              </a:rPr>
              <a:t> an der Messe </a:t>
            </a:r>
            <a:r>
              <a:rPr lang="en-US" sz="3121" b="1" dirty="0" err="1">
                <a:solidFill>
                  <a:srgbClr val="D69900"/>
                </a:solidFill>
                <a:latin typeface="Arimo Bold"/>
                <a:ea typeface="Arimo Bold"/>
                <a:cs typeface="Arimo Bold"/>
                <a:sym typeface="Arimo Bold"/>
              </a:rPr>
              <a:t>begrüssen</a:t>
            </a:r>
            <a:r>
              <a:rPr lang="en-US" sz="3121" b="1" dirty="0">
                <a:solidFill>
                  <a:srgbClr val="D69900"/>
                </a:solidFill>
                <a:latin typeface="Arimo Bold"/>
                <a:ea typeface="Arimo Bold"/>
                <a:cs typeface="Arimo Bold"/>
                <a:sym typeface="Arimo Bold"/>
              </a:rPr>
              <a:t> </a:t>
            </a:r>
            <a:r>
              <a:rPr lang="en-US" sz="3121" b="1" dirty="0" err="1">
                <a:solidFill>
                  <a:srgbClr val="D69900"/>
                </a:solidFill>
                <a:latin typeface="Arimo Bold"/>
                <a:ea typeface="Arimo Bold"/>
                <a:cs typeface="Arimo Bold"/>
                <a:sym typeface="Arimo Bold"/>
              </a:rPr>
              <a:t>zu</a:t>
            </a:r>
            <a:r>
              <a:rPr lang="en-US" sz="3121" b="1" dirty="0">
                <a:solidFill>
                  <a:srgbClr val="D69900"/>
                </a:solidFill>
                <a:latin typeface="Arimo Bold"/>
                <a:ea typeface="Arimo Bold"/>
                <a:cs typeface="Arimo Bold"/>
                <a:sym typeface="Arimo Bold"/>
              </a:rPr>
              <a:t> </a:t>
            </a:r>
            <a:r>
              <a:rPr lang="en-US" sz="3121" b="1" dirty="0" err="1">
                <a:solidFill>
                  <a:srgbClr val="D69900"/>
                </a:solidFill>
                <a:latin typeface="Arimo Bold"/>
                <a:ea typeface="Arimo Bold"/>
                <a:cs typeface="Arimo Bold"/>
                <a:sym typeface="Arimo Bold"/>
              </a:rPr>
              <a:t>dürfen</a:t>
            </a:r>
            <a:r>
              <a:rPr lang="en-US" sz="3121" b="1" dirty="0">
                <a:solidFill>
                  <a:srgbClr val="D69900"/>
                </a:solidFill>
                <a:latin typeface="Arimo Bold"/>
                <a:ea typeface="Arimo Bold"/>
                <a:cs typeface="Arimo Bold"/>
                <a:sym typeface="Arimo Bold"/>
              </a:rPr>
              <a:t>. </a:t>
            </a:r>
          </a:p>
        </p:txBody>
      </p:sp>
      <p:sp>
        <p:nvSpPr>
          <p:cNvPr id="4" name="Freeform 4"/>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5" name="Freeform 5"/>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7" name="Freeform 7"/>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5405436" y="771525"/>
            <a:ext cx="11853864" cy="1733887"/>
          </a:xfrm>
          <a:prstGeom prst="rect">
            <a:avLst/>
          </a:prstGeom>
        </p:spPr>
        <p:txBody>
          <a:bodyPr lIns="0" tIns="0" rIns="0" bIns="0" rtlCol="0" anchor="t">
            <a:spAutoFit/>
          </a:bodyPr>
          <a:lstStyle/>
          <a:p>
            <a:pPr algn="ctr">
              <a:lnSpc>
                <a:spcPts val="13631"/>
              </a:lnSpc>
            </a:pPr>
            <a:r>
              <a:rPr lang="en-US" sz="9736">
                <a:solidFill>
                  <a:srgbClr val="6D6D6D"/>
                </a:solidFill>
                <a:latin typeface="Angelica"/>
                <a:ea typeface="Angelica"/>
                <a:cs typeface="Angelica"/>
                <a:sym typeface="Angelica"/>
              </a:rPr>
              <a:t>Tag des Hundes</a:t>
            </a:r>
          </a:p>
        </p:txBody>
      </p:sp>
      <p:sp>
        <p:nvSpPr>
          <p:cNvPr id="3" name="TextBox 3"/>
          <p:cNvSpPr txBox="1"/>
          <p:nvPr/>
        </p:nvSpPr>
        <p:spPr>
          <a:xfrm>
            <a:off x="1028700" y="2495887"/>
            <a:ext cx="16230600" cy="6118406"/>
          </a:xfrm>
          <a:prstGeom prst="rect">
            <a:avLst/>
          </a:prstGeom>
        </p:spPr>
        <p:txBody>
          <a:bodyPr lIns="0" tIns="0" rIns="0" bIns="0" rtlCol="0" anchor="t">
            <a:spAutoFit/>
          </a:bodyPr>
          <a:lstStyle/>
          <a:p>
            <a:pPr algn="l">
              <a:lnSpc>
                <a:spcPts val="4799"/>
              </a:lnSpc>
            </a:pPr>
            <a:r>
              <a:rPr lang="en-US" sz="3999" dirty="0">
                <a:solidFill>
                  <a:srgbClr val="6D6D6D"/>
                </a:solidFill>
                <a:latin typeface="Arimo"/>
                <a:ea typeface="Arimo"/>
                <a:cs typeface="Arimo"/>
                <a:sym typeface="Arimo"/>
              </a:rPr>
              <a:t>Der Tag des </a:t>
            </a:r>
            <a:r>
              <a:rPr lang="en-US" sz="3999" dirty="0" err="1">
                <a:solidFill>
                  <a:srgbClr val="6D6D6D"/>
                </a:solidFill>
                <a:latin typeface="Arimo"/>
                <a:ea typeface="Arimo"/>
                <a:cs typeface="Arimo"/>
                <a:sym typeface="Arimo"/>
              </a:rPr>
              <a:t>Hundes</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findet</a:t>
            </a:r>
            <a:r>
              <a:rPr lang="en-US" sz="3999" dirty="0">
                <a:solidFill>
                  <a:srgbClr val="6D6D6D"/>
                </a:solidFill>
                <a:latin typeface="Arimo"/>
                <a:ea typeface="Arimo"/>
                <a:cs typeface="Arimo"/>
                <a:sym typeface="Arimo"/>
              </a:rPr>
              <a:t> am </a:t>
            </a:r>
            <a:r>
              <a:rPr lang="en-US" sz="3999" b="1" dirty="0">
                <a:solidFill>
                  <a:srgbClr val="D69900"/>
                </a:solidFill>
                <a:latin typeface="Arimo Bold"/>
                <a:ea typeface="Arimo Bold"/>
                <a:cs typeface="Arimo Bold"/>
                <a:sym typeface="Arimo Bold"/>
              </a:rPr>
              <a:t>10. Mai 2025</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statt</a:t>
            </a:r>
            <a:r>
              <a:rPr lang="en-US" sz="3999" dirty="0">
                <a:solidFill>
                  <a:srgbClr val="6D6D6D"/>
                </a:solidFill>
                <a:latin typeface="Arimo"/>
                <a:ea typeface="Arimo"/>
                <a:cs typeface="Arimo"/>
                <a:sym typeface="Arimo"/>
              </a:rPr>
              <a:t>. </a:t>
            </a:r>
          </a:p>
          <a:p>
            <a:pPr algn="l">
              <a:lnSpc>
                <a:spcPts val="4799"/>
              </a:lnSpc>
            </a:pPr>
            <a:endParaRPr lang="en-US" sz="3999" dirty="0">
              <a:solidFill>
                <a:srgbClr val="6D6D6D"/>
              </a:solidFill>
              <a:latin typeface="Arimo"/>
              <a:ea typeface="Arimo"/>
              <a:cs typeface="Arimo"/>
              <a:sym typeface="Arimo"/>
            </a:endParaRPr>
          </a:p>
          <a:p>
            <a:pPr marL="863599" lvl="1" indent="-431800" algn="l">
              <a:lnSpc>
                <a:spcPts val="4799"/>
              </a:lnSpc>
              <a:buFont typeface="Arial"/>
              <a:buChar char="•"/>
            </a:pPr>
            <a:r>
              <a:rPr lang="en-US" sz="3999" dirty="0">
                <a:solidFill>
                  <a:srgbClr val="6D6D6D"/>
                </a:solidFill>
                <a:latin typeface="Arimo"/>
                <a:ea typeface="Arimo"/>
                <a:cs typeface="Arimo"/>
                <a:sym typeface="Arimo"/>
              </a:rPr>
              <a:t>Bis </a:t>
            </a:r>
            <a:r>
              <a:rPr lang="en-US" sz="3999" dirty="0" err="1">
                <a:solidFill>
                  <a:srgbClr val="6D6D6D"/>
                </a:solidFill>
                <a:latin typeface="Arimo"/>
                <a:ea typeface="Arimo"/>
                <a:cs typeface="Arimo"/>
                <a:sym typeface="Arimo"/>
              </a:rPr>
              <a:t>jetzt</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nur</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sehr</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wenige</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Anmeldungen</a:t>
            </a:r>
            <a:r>
              <a:rPr lang="en-US" sz="3999" dirty="0">
                <a:solidFill>
                  <a:srgbClr val="6D6D6D"/>
                </a:solidFill>
                <a:latin typeface="Arimo"/>
                <a:ea typeface="Arimo"/>
                <a:cs typeface="Arimo"/>
                <a:sym typeface="Arimo"/>
              </a:rPr>
              <a:t>, </a:t>
            </a:r>
            <a:r>
              <a:rPr lang="en-US" sz="3999" u="sng" dirty="0" err="1">
                <a:solidFill>
                  <a:srgbClr val="FFC000"/>
                </a:solidFill>
                <a:latin typeface="Arimo"/>
                <a:ea typeface="Arimo"/>
                <a:cs typeface="Arimo"/>
                <a:sym typeface="Arimo"/>
                <a:hlinkClick r:id="rId2" tooltip="https://www.tag-des-hundes.ch/fuer-vereine/anmeldeformular">
                  <a:extLst>
                    <a:ext uri="{A12FA001-AC4F-418D-AE19-62706E023703}">
                      <ahyp:hlinkClr xmlns:ahyp="http://schemas.microsoft.com/office/drawing/2018/hyperlinkcolor" val="tx"/>
                    </a:ext>
                  </a:extLst>
                </a:hlinkClick>
              </a:rPr>
              <a:t>Anmeldung</a:t>
            </a:r>
            <a:r>
              <a:rPr lang="en-US" sz="3999" u="sng" dirty="0">
                <a:solidFill>
                  <a:srgbClr val="FFC000"/>
                </a:solidFill>
                <a:latin typeface="Arimo"/>
                <a:ea typeface="Arimo"/>
                <a:cs typeface="Arimo"/>
                <a:sym typeface="Arimo"/>
                <a:hlinkClick r:id="rId2" tooltip="https://www.tag-des-hundes.ch/fuer-vereine/anmeldeformular">
                  <a:extLst>
                    <a:ext uri="{A12FA001-AC4F-418D-AE19-62706E023703}">
                      <ahyp:hlinkClr xmlns:ahyp="http://schemas.microsoft.com/office/drawing/2018/hyperlinkcolor" val="tx"/>
                    </a:ext>
                  </a:extLst>
                </a:hlinkClick>
              </a:rPr>
              <a:t> </a:t>
            </a:r>
            <a:r>
              <a:rPr lang="en-US" sz="3999" u="sng" dirty="0" err="1">
                <a:solidFill>
                  <a:srgbClr val="FFC000"/>
                </a:solidFill>
                <a:latin typeface="Arimo"/>
                <a:ea typeface="Arimo"/>
                <a:cs typeface="Arimo"/>
                <a:sym typeface="Arimo"/>
                <a:hlinkClick r:id="rId2" tooltip="https://www.tag-des-hundes.ch/fuer-vereine/anmeldeformular">
                  <a:extLst>
                    <a:ext uri="{A12FA001-AC4F-418D-AE19-62706E023703}">
                      <ahyp:hlinkClr xmlns:ahyp="http://schemas.microsoft.com/office/drawing/2018/hyperlinkcolor" val="tx"/>
                    </a:ext>
                  </a:extLst>
                </a:hlinkClick>
              </a:rPr>
              <a:t>für</a:t>
            </a:r>
            <a:r>
              <a:rPr lang="en-US" sz="3999" u="sng" dirty="0">
                <a:solidFill>
                  <a:srgbClr val="FFC000"/>
                </a:solidFill>
                <a:latin typeface="Arimo"/>
                <a:ea typeface="Arimo"/>
                <a:cs typeface="Arimo"/>
                <a:sym typeface="Arimo"/>
                <a:hlinkClick r:id="rId2" tooltip="https://www.tag-des-hundes.ch/fuer-vereine/anmeldeformular">
                  <a:extLst>
                    <a:ext uri="{A12FA001-AC4F-418D-AE19-62706E023703}">
                      <ahyp:hlinkClr xmlns:ahyp="http://schemas.microsoft.com/office/drawing/2018/hyperlinkcolor" val="tx"/>
                    </a:ext>
                  </a:extLst>
                </a:hlinkClick>
              </a:rPr>
              <a:t> </a:t>
            </a:r>
            <a:r>
              <a:rPr lang="en-US" sz="3999" u="sng" dirty="0" err="1">
                <a:solidFill>
                  <a:srgbClr val="FFC000"/>
                </a:solidFill>
                <a:latin typeface="Arimo"/>
                <a:ea typeface="Arimo"/>
                <a:cs typeface="Arimo"/>
                <a:sym typeface="Arimo"/>
                <a:hlinkClick r:id="rId2" tooltip="https://www.tag-des-hundes.ch/fuer-vereine/anmeldeformular">
                  <a:extLst>
                    <a:ext uri="{A12FA001-AC4F-418D-AE19-62706E023703}">
                      <ahyp:hlinkClr xmlns:ahyp="http://schemas.microsoft.com/office/drawing/2018/hyperlinkcolor" val="tx"/>
                    </a:ext>
                  </a:extLst>
                </a:hlinkClick>
              </a:rPr>
              <a:t>Vereine</a:t>
            </a:r>
            <a:endParaRPr lang="en-US" sz="3999" u="sng" dirty="0">
              <a:solidFill>
                <a:srgbClr val="FFC000"/>
              </a:solidFill>
              <a:latin typeface="Arimo"/>
              <a:ea typeface="Arimo"/>
              <a:cs typeface="Arimo"/>
              <a:sym typeface="Arimo"/>
              <a:hlinkClick r:id="rId2" tooltip="https://www.tag-des-hundes.ch/fuer-vereine/anmeldeformular">
                <a:extLst>
                  <a:ext uri="{A12FA001-AC4F-418D-AE19-62706E023703}">
                    <ahyp:hlinkClr xmlns:ahyp="http://schemas.microsoft.com/office/drawing/2018/hyperlinkcolor" val="tx"/>
                  </a:ext>
                </a:extLst>
              </a:hlinkClick>
            </a:endParaRPr>
          </a:p>
          <a:p>
            <a:pPr marL="863599" lvl="1" indent="-431800" algn="l">
              <a:lnSpc>
                <a:spcPts val="4799"/>
              </a:lnSpc>
              <a:buClr>
                <a:schemeClr val="bg1">
                  <a:lumMod val="50000"/>
                </a:schemeClr>
              </a:buClr>
              <a:buFont typeface="Arial"/>
              <a:buChar char="•"/>
            </a:pPr>
            <a:r>
              <a:rPr lang="en-US" sz="3999" dirty="0" err="1">
                <a:solidFill>
                  <a:srgbClr val="6D6D6D"/>
                </a:solidFill>
                <a:latin typeface="Arimo"/>
                <a:ea typeface="Arimo"/>
                <a:cs typeface="Arimo"/>
                <a:sym typeface="Arimo"/>
              </a:rPr>
              <a:t>Vereine</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oder</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vor</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allem</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Rasseclubs</a:t>
            </a:r>
            <a:r>
              <a:rPr lang="en-US" sz="3999" dirty="0">
                <a:solidFill>
                  <a:srgbClr val="6D6D6D"/>
                </a:solidFill>
                <a:latin typeface="Arimo"/>
                <a:ea typeface="Arimo"/>
                <a:cs typeface="Arimo"/>
                <a:sym typeface="Arimo"/>
              </a:rPr>
              <a:t>, die </a:t>
            </a:r>
            <a:r>
              <a:rPr lang="en-US" sz="3999" dirty="0" err="1">
                <a:solidFill>
                  <a:srgbClr val="6D6D6D"/>
                </a:solidFill>
                <a:latin typeface="Arimo"/>
                <a:ea typeface="Arimo"/>
                <a:cs typeface="Arimo"/>
                <a:sym typeface="Arimo"/>
              </a:rPr>
              <a:t>über</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kein</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eigenes</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Vereinsgelände</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verfügen</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können</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sich</a:t>
            </a:r>
            <a:r>
              <a:rPr lang="en-US" sz="3999" dirty="0">
                <a:solidFill>
                  <a:srgbClr val="6D6D6D"/>
                </a:solidFill>
                <a:latin typeface="Arimo"/>
                <a:ea typeface="Arimo"/>
                <a:cs typeface="Arimo"/>
                <a:sym typeface="Arimo"/>
              </a:rPr>
              <a:t> und </a:t>
            </a:r>
            <a:r>
              <a:rPr lang="en-US" sz="3999" dirty="0" err="1">
                <a:solidFill>
                  <a:srgbClr val="6D6D6D"/>
                </a:solidFill>
                <a:latin typeface="Arimo"/>
                <a:ea typeface="Arimo"/>
                <a:cs typeface="Arimo"/>
                <a:sym typeface="Arimo"/>
              </a:rPr>
              <a:t>ihre</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Vereinsaktivitäten</a:t>
            </a:r>
            <a:r>
              <a:rPr lang="en-US" sz="3999" dirty="0">
                <a:solidFill>
                  <a:srgbClr val="6D6D6D"/>
                </a:solidFill>
                <a:latin typeface="Arimo"/>
                <a:ea typeface="Arimo"/>
                <a:cs typeface="Arimo"/>
                <a:sym typeface="Arimo"/>
              </a:rPr>
              <a:t> 2025 </a:t>
            </a:r>
            <a:r>
              <a:rPr lang="en-US" sz="3999" dirty="0" err="1">
                <a:solidFill>
                  <a:srgbClr val="6D6D6D"/>
                </a:solidFill>
                <a:latin typeface="Arimo"/>
                <a:ea typeface="Arimo"/>
                <a:cs typeface="Arimo"/>
                <a:sym typeface="Arimo"/>
              </a:rPr>
              <a:t>bei</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uns</a:t>
            </a:r>
            <a:r>
              <a:rPr lang="en-US" sz="3999" dirty="0">
                <a:solidFill>
                  <a:srgbClr val="6D6D6D"/>
                </a:solidFill>
                <a:latin typeface="Arimo"/>
                <a:ea typeface="Arimo"/>
                <a:cs typeface="Arimo"/>
                <a:sym typeface="Arimo"/>
              </a:rPr>
              <a:t> in </a:t>
            </a:r>
            <a:r>
              <a:rPr lang="en-US" sz="3999" dirty="0" err="1">
                <a:solidFill>
                  <a:srgbClr val="6D6D6D"/>
                </a:solidFill>
                <a:latin typeface="Arimo"/>
                <a:ea typeface="Arimo"/>
                <a:cs typeface="Arimo"/>
                <a:sym typeface="Arimo"/>
              </a:rPr>
              <a:t>Balsthal</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präsentieren</a:t>
            </a:r>
            <a:endParaRPr lang="en-US" sz="3999" dirty="0">
              <a:solidFill>
                <a:srgbClr val="6D6D6D"/>
              </a:solidFill>
              <a:latin typeface="Arimo"/>
              <a:ea typeface="Arimo"/>
              <a:cs typeface="Arimo"/>
              <a:sym typeface="Arimo"/>
            </a:endParaRPr>
          </a:p>
          <a:p>
            <a:pPr marL="863599" lvl="1" indent="-431800" algn="l">
              <a:lnSpc>
                <a:spcPts val="4799"/>
              </a:lnSpc>
              <a:buClr>
                <a:schemeClr val="bg1">
                  <a:lumMod val="50000"/>
                </a:schemeClr>
              </a:buClr>
              <a:buFont typeface="Arial"/>
              <a:buChar char="•"/>
            </a:pPr>
            <a:r>
              <a:rPr lang="en-US" sz="3999" u="sng" dirty="0" err="1">
                <a:solidFill>
                  <a:srgbClr val="FFC000"/>
                </a:solidFill>
                <a:latin typeface="Arimo"/>
                <a:ea typeface="Arimo"/>
                <a:cs typeface="Arimo"/>
                <a:sym typeface="Arimo"/>
                <a:hlinkClick r:id="rId3" tooltip="https://www.tag-des-hundes.ch/fuer-vereine/login">
                  <a:extLst>
                    <a:ext uri="{A12FA001-AC4F-418D-AE19-62706E023703}">
                      <ahyp:hlinkClr xmlns:ahyp="http://schemas.microsoft.com/office/drawing/2018/hyperlinkcolor" val="tx"/>
                    </a:ext>
                  </a:extLst>
                </a:hlinkClick>
              </a:rPr>
              <a:t>Kommunikationsbox</a:t>
            </a:r>
            <a:r>
              <a:rPr lang="en-US" sz="3999" dirty="0">
                <a:solidFill>
                  <a:schemeClr val="bg1">
                    <a:lumMod val="50000"/>
                  </a:schemeClr>
                </a:solidFill>
                <a:latin typeface="Arimo"/>
                <a:ea typeface="Arimo"/>
                <a:cs typeface="Arimo"/>
                <a:sym typeface="Arimo"/>
              </a:rPr>
              <a:t> </a:t>
            </a:r>
            <a:r>
              <a:rPr lang="en-US" sz="3999" dirty="0">
                <a:solidFill>
                  <a:srgbClr val="6D6D6D"/>
                </a:solidFill>
                <a:latin typeface="Arimo"/>
                <a:ea typeface="Arimo"/>
                <a:cs typeface="Arimo"/>
                <a:sym typeface="Arimo"/>
              </a:rPr>
              <a:t>(</a:t>
            </a:r>
            <a:r>
              <a:rPr lang="en-US" sz="3999" dirty="0" err="1">
                <a:solidFill>
                  <a:srgbClr val="6D6D6D"/>
                </a:solidFill>
                <a:latin typeface="Arimo"/>
                <a:ea typeface="Arimo"/>
                <a:cs typeface="Arimo"/>
                <a:sym typeface="Arimo"/>
              </a:rPr>
              <a:t>wichtige</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Informationen</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Pressetexte</a:t>
            </a:r>
            <a:r>
              <a:rPr lang="en-US" sz="3999" dirty="0">
                <a:solidFill>
                  <a:srgbClr val="6D6D6D"/>
                </a:solidFill>
                <a:latin typeface="Arimo"/>
                <a:ea typeface="Arimo"/>
                <a:cs typeface="Arimo"/>
                <a:sym typeface="Arimo"/>
              </a:rPr>
              <a:t>, Flyer, Logos und </a:t>
            </a:r>
            <a:r>
              <a:rPr lang="en-US" sz="3999" dirty="0" err="1">
                <a:solidFill>
                  <a:srgbClr val="6D6D6D"/>
                </a:solidFill>
                <a:latin typeface="Arimo"/>
                <a:ea typeface="Arimo"/>
                <a:cs typeface="Arimo"/>
                <a:sym typeface="Arimo"/>
              </a:rPr>
              <a:t>Bilder</a:t>
            </a:r>
            <a:r>
              <a:rPr lang="en-US" sz="3999" dirty="0">
                <a:solidFill>
                  <a:srgbClr val="6D6D6D"/>
                </a:solidFill>
                <a:latin typeface="Arimo"/>
                <a:ea typeface="Arimo"/>
                <a:cs typeface="Arimo"/>
                <a:sym typeface="Arimo"/>
              </a:rPr>
              <a:t>)</a:t>
            </a:r>
          </a:p>
          <a:p>
            <a:pPr marL="863599" lvl="1" indent="-431800" algn="l">
              <a:lnSpc>
                <a:spcPts val="4799"/>
              </a:lnSpc>
              <a:buClr>
                <a:schemeClr val="bg1">
                  <a:lumMod val="50000"/>
                </a:schemeClr>
              </a:buClr>
              <a:buFont typeface="Arial"/>
              <a:buChar char="•"/>
            </a:pPr>
            <a:r>
              <a:rPr lang="en-US" sz="3999" dirty="0">
                <a:solidFill>
                  <a:srgbClr val="6D6D6D"/>
                </a:solidFill>
                <a:latin typeface="Arimo"/>
                <a:ea typeface="Arimo"/>
                <a:cs typeface="Arimo"/>
                <a:sym typeface="Arimo"/>
              </a:rPr>
              <a:t>Login </a:t>
            </a:r>
            <a:r>
              <a:rPr lang="en-US" sz="3999" dirty="0" err="1">
                <a:solidFill>
                  <a:srgbClr val="6D6D6D"/>
                </a:solidFill>
                <a:latin typeface="Arimo"/>
                <a:ea typeface="Arimo"/>
                <a:cs typeface="Arimo"/>
                <a:sym typeface="Arimo"/>
              </a:rPr>
              <a:t>Kommunikationsbox</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tdh-skg</a:t>
            </a:r>
            <a:r>
              <a:rPr lang="en-US" sz="3999" dirty="0">
                <a:solidFill>
                  <a:srgbClr val="6D6D6D"/>
                </a:solidFill>
                <a:latin typeface="Arimo"/>
                <a:ea typeface="Arimo"/>
                <a:cs typeface="Arimo"/>
                <a:sym typeface="Arimo"/>
              </a:rPr>
              <a:t> | </a:t>
            </a:r>
            <a:r>
              <a:rPr lang="en-US" sz="3999" dirty="0" err="1">
                <a:solidFill>
                  <a:srgbClr val="6D6D6D"/>
                </a:solidFill>
                <a:latin typeface="Arimo"/>
                <a:ea typeface="Arimo"/>
                <a:cs typeface="Arimo"/>
                <a:sym typeface="Arimo"/>
              </a:rPr>
              <a:t>Passwort</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tdh</a:t>
            </a:r>
            <a:endParaRPr lang="en-US" sz="3999" dirty="0">
              <a:solidFill>
                <a:srgbClr val="6D6D6D"/>
              </a:solidFill>
              <a:latin typeface="Arimo"/>
              <a:ea typeface="Arimo"/>
              <a:cs typeface="Arimo"/>
              <a:sym typeface="Arimo"/>
            </a:endParaRPr>
          </a:p>
          <a:p>
            <a:pPr marL="863599" lvl="1" indent="-431800" algn="l">
              <a:lnSpc>
                <a:spcPts val="4799"/>
              </a:lnSpc>
              <a:buFont typeface="Arial"/>
              <a:buChar char="•"/>
            </a:pPr>
            <a:r>
              <a:rPr lang="en-US" sz="3999" dirty="0" err="1">
                <a:solidFill>
                  <a:srgbClr val="6D6D6D"/>
                </a:solidFill>
                <a:latin typeface="Arimo"/>
                <a:ea typeface="Arimo"/>
                <a:cs typeface="Arimo"/>
                <a:sym typeface="Arimo"/>
              </a:rPr>
              <a:t>Fragen</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klären</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unsere</a:t>
            </a:r>
            <a:r>
              <a:rPr lang="en-US" sz="3999" dirty="0">
                <a:solidFill>
                  <a:srgbClr val="6D6D6D"/>
                </a:solidFill>
                <a:latin typeface="Arimo"/>
                <a:ea typeface="Arimo"/>
                <a:cs typeface="Arimo"/>
                <a:sym typeface="Arimo"/>
              </a:rPr>
              <a:t> </a:t>
            </a:r>
            <a:r>
              <a:rPr lang="en-US" sz="3999" u="sng" dirty="0">
                <a:solidFill>
                  <a:srgbClr val="FFC000"/>
                </a:solidFill>
                <a:latin typeface="Arimo"/>
                <a:ea typeface="Arimo"/>
                <a:cs typeface="Arimo"/>
                <a:sym typeface="Arimo"/>
                <a:hlinkClick r:id="rId4" tooltip="https://www.tag-des-hundes.ch/faq">
                  <a:extLst>
                    <a:ext uri="{A12FA001-AC4F-418D-AE19-62706E023703}">
                      <ahyp:hlinkClr xmlns:ahyp="http://schemas.microsoft.com/office/drawing/2018/hyperlinkcolor" val="tx"/>
                    </a:ext>
                  </a:extLst>
                </a:hlinkClick>
              </a:rPr>
              <a:t>FAQ’s</a:t>
            </a:r>
            <a:r>
              <a:rPr lang="en-US" sz="3999" dirty="0">
                <a:solidFill>
                  <a:srgbClr val="6D6D6D"/>
                </a:solidFill>
                <a:latin typeface="Arimo"/>
                <a:ea typeface="Arimo"/>
                <a:cs typeface="Arimo"/>
                <a:sym typeface="Arimo"/>
              </a:rPr>
              <a:t> </a:t>
            </a:r>
            <a:r>
              <a:rPr lang="en-US" sz="3999" dirty="0" err="1">
                <a:solidFill>
                  <a:srgbClr val="6D6D6D"/>
                </a:solidFill>
                <a:latin typeface="Arimo"/>
                <a:ea typeface="Arimo"/>
                <a:cs typeface="Arimo"/>
                <a:sym typeface="Arimo"/>
              </a:rPr>
              <a:t>oder</a:t>
            </a:r>
            <a:r>
              <a:rPr lang="en-US" sz="3999" dirty="0">
                <a:solidFill>
                  <a:srgbClr val="6D6D6D"/>
                </a:solidFill>
                <a:latin typeface="Arimo"/>
                <a:ea typeface="Arimo"/>
                <a:cs typeface="Arimo"/>
                <a:sym typeface="Arimo"/>
              </a:rPr>
              <a:t> das </a:t>
            </a:r>
            <a:r>
              <a:rPr lang="en-US" sz="3999" u="sng" dirty="0">
                <a:solidFill>
                  <a:srgbClr val="FFC000"/>
                </a:solidFill>
                <a:latin typeface="Arimo"/>
                <a:ea typeface="Arimo"/>
                <a:cs typeface="Arimo"/>
                <a:sym typeface="Arimo"/>
                <a:hlinkClick r:id="rId5" tooltip="mailto:nina.fuerer@office.skg.ch?subject=Tag%20des%20Hundes">
                  <a:extLst>
                    <a:ext uri="{A12FA001-AC4F-418D-AE19-62706E023703}">
                      <ahyp:hlinkClr xmlns:ahyp="http://schemas.microsoft.com/office/drawing/2018/hyperlinkcolor" val="tx"/>
                    </a:ext>
                  </a:extLst>
                </a:hlinkClick>
              </a:rPr>
              <a:t>Sekretariat Tag des </a:t>
            </a:r>
            <a:r>
              <a:rPr lang="en-US" sz="3999" u="sng" dirty="0" err="1">
                <a:solidFill>
                  <a:srgbClr val="FFC000"/>
                </a:solidFill>
                <a:latin typeface="Arimo"/>
                <a:ea typeface="Arimo"/>
                <a:cs typeface="Arimo"/>
                <a:sym typeface="Arimo"/>
                <a:hlinkClick r:id="rId5" tooltip="mailto:nina.fuerer@office.skg.ch?subject=Tag%20des%20Hundes">
                  <a:extLst>
                    <a:ext uri="{A12FA001-AC4F-418D-AE19-62706E023703}">
                      <ahyp:hlinkClr xmlns:ahyp="http://schemas.microsoft.com/office/drawing/2018/hyperlinkcolor" val="tx"/>
                    </a:ext>
                  </a:extLst>
                </a:hlinkClick>
              </a:rPr>
              <a:t>Hundes</a:t>
            </a:r>
            <a:endParaRPr lang="en-US" sz="3999" u="sng" dirty="0">
              <a:solidFill>
                <a:srgbClr val="FFC000"/>
              </a:solidFill>
              <a:latin typeface="Arimo"/>
              <a:ea typeface="Arimo"/>
              <a:cs typeface="Arimo"/>
              <a:sym typeface="Arimo"/>
              <a:hlinkClick r:id="rId5" tooltip="mailto:nina.fuerer@office.skg.ch?subject=Tag%20des%20Hundes">
                <a:extLst>
                  <a:ext uri="{A12FA001-AC4F-418D-AE19-62706E023703}">
                    <ahyp:hlinkClr xmlns:ahyp="http://schemas.microsoft.com/office/drawing/2018/hyperlinkcolor" val="tx"/>
                  </a:ext>
                </a:extLst>
              </a:hlinkClick>
            </a:endParaRPr>
          </a:p>
        </p:txBody>
      </p:sp>
      <p:sp>
        <p:nvSpPr>
          <p:cNvPr id="4" name="Freeform 4"/>
          <p:cNvSpPr/>
          <p:nvPr/>
        </p:nvSpPr>
        <p:spPr>
          <a:xfrm rot="-5676143">
            <a:off x="-2999255" y="-5831705"/>
            <a:ext cx="8404801" cy="6528421"/>
          </a:xfrm>
          <a:custGeom>
            <a:avLst/>
            <a:gdLst/>
            <a:ahLst/>
            <a:cxnLst/>
            <a:rect l="l" t="t" r="r" b="b"/>
            <a:pathLst>
              <a:path w="8404801" h="6528421">
                <a:moveTo>
                  <a:pt x="0" y="0"/>
                </a:moveTo>
                <a:lnTo>
                  <a:pt x="8404802" y="0"/>
                </a:lnTo>
                <a:lnTo>
                  <a:pt x="8404802" y="6528421"/>
                </a:lnTo>
                <a:lnTo>
                  <a:pt x="0" y="6528421"/>
                </a:lnTo>
                <a:lnTo>
                  <a:pt x="0" y="0"/>
                </a:lnTo>
                <a:close/>
              </a:path>
            </a:pathLst>
          </a:cu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sp>
      <p:sp>
        <p:nvSpPr>
          <p:cNvPr id="5" name="Freeform 5"/>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10"/>
            <a:stretch>
              <a:fillRect/>
            </a:stretch>
          </a:blipFill>
        </p:spPr>
      </p:sp>
      <p:sp>
        <p:nvSpPr>
          <p:cNvPr id="7" name="Freeform 7"/>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11" cstate="screen">
              <a:extLst>
                <a:ext uri="{28A0092B-C50C-407E-A947-70E740481C1C}">
                  <a14:useLocalDpi xmlns:a14="http://schemas.microsoft.com/office/drawing/2010/main"/>
                </a:ext>
              </a:extLst>
            </a:blip>
            <a:stretch>
              <a:fillRect/>
            </a:stretch>
          </a:blipFill>
        </p:spPr>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4"/>
            <a:stretch>
              <a:fillRect/>
            </a:stretch>
          </a:blipFill>
        </p:spPr>
      </p:sp>
      <p:sp>
        <p:nvSpPr>
          <p:cNvPr id="4" name="Freeform 4"/>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sp>
      <p:sp>
        <p:nvSpPr>
          <p:cNvPr id="5" name="Freeform 5"/>
          <p:cNvSpPr/>
          <p:nvPr/>
        </p:nvSpPr>
        <p:spPr>
          <a:xfrm>
            <a:off x="1265729" y="1286665"/>
            <a:ext cx="6173887" cy="8732514"/>
          </a:xfrm>
          <a:custGeom>
            <a:avLst/>
            <a:gdLst/>
            <a:ahLst/>
            <a:cxnLst/>
            <a:rect l="l" t="t" r="r" b="b"/>
            <a:pathLst>
              <a:path w="6173887" h="8732514">
                <a:moveTo>
                  <a:pt x="0" y="0"/>
                </a:moveTo>
                <a:lnTo>
                  <a:pt x="6173887" y="0"/>
                </a:lnTo>
                <a:lnTo>
                  <a:pt x="6173887" y="8732514"/>
                </a:lnTo>
                <a:lnTo>
                  <a:pt x="0" y="8732514"/>
                </a:lnTo>
                <a:lnTo>
                  <a:pt x="0" y="0"/>
                </a:lnTo>
                <a:close/>
              </a:path>
            </a:pathLst>
          </a:custGeom>
          <a:blipFill>
            <a:blip r:embed="rId6"/>
            <a:stretch>
              <a:fillRect/>
            </a:stretch>
          </a:blipFill>
        </p:spPr>
      </p:sp>
      <p:sp>
        <p:nvSpPr>
          <p:cNvPr id="6" name="TextBox 6"/>
          <p:cNvSpPr txBox="1"/>
          <p:nvPr/>
        </p:nvSpPr>
        <p:spPr>
          <a:xfrm>
            <a:off x="5152605" y="1105671"/>
            <a:ext cx="11853864" cy="1609725"/>
          </a:xfrm>
          <a:prstGeom prst="rect">
            <a:avLst/>
          </a:prstGeom>
        </p:spPr>
        <p:txBody>
          <a:bodyPr lIns="0" tIns="0" rIns="0" bIns="0" rtlCol="0" anchor="t">
            <a:spAutoFit/>
          </a:bodyPr>
          <a:lstStyle/>
          <a:p>
            <a:pPr algn="r">
              <a:lnSpc>
                <a:spcPts val="12599"/>
              </a:lnSpc>
            </a:pPr>
            <a:r>
              <a:rPr lang="en-US" sz="9000">
                <a:solidFill>
                  <a:srgbClr val="6D6D6D"/>
                </a:solidFill>
                <a:latin typeface="Angelica"/>
                <a:ea typeface="Angelica"/>
                <a:cs typeface="Angelica"/>
                <a:sym typeface="Angelica"/>
              </a:rPr>
              <a:t>Stabsübergabe</a:t>
            </a:r>
          </a:p>
        </p:txBody>
      </p:sp>
      <p:sp>
        <p:nvSpPr>
          <p:cNvPr id="7" name="TextBox 7"/>
          <p:cNvSpPr txBox="1"/>
          <p:nvPr/>
        </p:nvSpPr>
        <p:spPr>
          <a:xfrm>
            <a:off x="8550411" y="4191771"/>
            <a:ext cx="8456058" cy="3508375"/>
          </a:xfrm>
          <a:prstGeom prst="rect">
            <a:avLst/>
          </a:prstGeom>
        </p:spPr>
        <p:txBody>
          <a:bodyPr lIns="0" tIns="0" rIns="0" bIns="0" rtlCol="0" anchor="t">
            <a:spAutoFit/>
          </a:bodyPr>
          <a:lstStyle/>
          <a:p>
            <a:pPr algn="l">
              <a:lnSpc>
                <a:spcPts val="5599"/>
              </a:lnSpc>
            </a:pPr>
            <a:r>
              <a:rPr lang="en-US" sz="3999">
                <a:solidFill>
                  <a:srgbClr val="6D6D6D"/>
                </a:solidFill>
                <a:latin typeface="Arimo"/>
                <a:ea typeface="Arimo"/>
                <a:cs typeface="Arimo"/>
                <a:sym typeface="Arimo"/>
              </a:rPr>
              <a:t>Das neue Botschafterehepaar sind Brigitte und Marc Trauffer mit ihren beiden Hunden Lizzy und June. Wir freuen uns auf zwei spannende Jahre mit diesen Vier.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676143">
            <a:off x="-2778028" y="-5547270"/>
            <a:ext cx="8404801" cy="6528421"/>
          </a:xfrm>
          <a:custGeom>
            <a:avLst/>
            <a:gdLst/>
            <a:ahLst/>
            <a:cxnLst/>
            <a:rect l="l" t="t" r="r" b="b"/>
            <a:pathLst>
              <a:path w="8404801" h="6528421">
                <a:moveTo>
                  <a:pt x="0" y="0"/>
                </a:moveTo>
                <a:lnTo>
                  <a:pt x="8404801" y="0"/>
                </a:lnTo>
                <a:lnTo>
                  <a:pt x="8404801" y="6528420"/>
                </a:lnTo>
                <a:lnTo>
                  <a:pt x="0" y="6528420"/>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grpSp>
        <p:nvGrpSpPr>
          <p:cNvPr id="3" name="Group 3"/>
          <p:cNvGrpSpPr>
            <a:grpSpLocks noChangeAspect="1"/>
          </p:cNvGrpSpPr>
          <p:nvPr/>
        </p:nvGrpSpPr>
        <p:grpSpPr>
          <a:xfrm>
            <a:off x="2256863" y="3970043"/>
            <a:ext cx="4442335" cy="4588044"/>
            <a:chOff x="0" y="0"/>
            <a:chExt cx="6350000" cy="6558280"/>
          </a:xfrm>
        </p:grpSpPr>
        <p:sp>
          <p:nvSpPr>
            <p:cNvPr id="4" name="Freeform 4"/>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cstate="screen">
                <a:extLst>
                  <a:ext uri="{28A0092B-C50C-407E-A947-70E740481C1C}">
                    <a14:useLocalDpi xmlns:a14="http://schemas.microsoft.com/office/drawing/2010/main"/>
                  </a:ext>
                </a:extLst>
              </a:blip>
              <a:stretch>
                <a:fillRect/>
              </a:stretch>
            </a:blipFill>
          </p:spPr>
        </p:sp>
        <p:sp>
          <p:nvSpPr>
            <p:cNvPr id="5" name="Freeform 5"/>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D6D6D"/>
            </a:solidFill>
          </p:spPr>
        </p:sp>
      </p:grpSp>
      <p:sp>
        <p:nvSpPr>
          <p:cNvPr id="6" name="Freeform 6"/>
          <p:cNvSpPr/>
          <p:nvPr/>
        </p:nvSpPr>
        <p:spPr>
          <a:xfrm>
            <a:off x="13666059" y="8558087"/>
            <a:ext cx="5485647" cy="5650011"/>
          </a:xfrm>
          <a:custGeom>
            <a:avLst/>
            <a:gdLst/>
            <a:ahLst/>
            <a:cxnLst/>
            <a:rect l="l" t="t" r="r" b="b"/>
            <a:pathLst>
              <a:path w="5485647" h="5650011">
                <a:moveTo>
                  <a:pt x="0" y="0"/>
                </a:moveTo>
                <a:lnTo>
                  <a:pt x="5485647" y="0"/>
                </a:lnTo>
                <a:lnTo>
                  <a:pt x="5485647" y="5650011"/>
                </a:lnTo>
                <a:lnTo>
                  <a:pt x="0" y="56500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7"/>
            <a:stretch>
              <a:fillRect/>
            </a:stretch>
          </a:blipFill>
        </p:spPr>
      </p:sp>
      <p:sp>
        <p:nvSpPr>
          <p:cNvPr id="8" name="Freeform 8"/>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sp>
      <p:sp>
        <p:nvSpPr>
          <p:cNvPr id="9" name="TextBox 9"/>
          <p:cNvSpPr txBox="1"/>
          <p:nvPr/>
        </p:nvSpPr>
        <p:spPr>
          <a:xfrm>
            <a:off x="5587355" y="1654744"/>
            <a:ext cx="11411411" cy="1733887"/>
          </a:xfrm>
          <a:prstGeom prst="rect">
            <a:avLst/>
          </a:prstGeom>
        </p:spPr>
        <p:txBody>
          <a:bodyPr lIns="0" tIns="0" rIns="0" bIns="0" rtlCol="0" anchor="t">
            <a:spAutoFit/>
          </a:bodyPr>
          <a:lstStyle/>
          <a:p>
            <a:pPr algn="ctr">
              <a:lnSpc>
                <a:spcPts val="13631"/>
              </a:lnSpc>
            </a:pPr>
            <a:r>
              <a:rPr lang="en-US" sz="9736">
                <a:solidFill>
                  <a:srgbClr val="6D6D6D"/>
                </a:solidFill>
                <a:latin typeface="Angelica"/>
                <a:ea typeface="Angelica"/>
                <a:cs typeface="Angelica"/>
                <a:sym typeface="Angelica"/>
              </a:rPr>
              <a:t>Referat VMI</a:t>
            </a:r>
          </a:p>
        </p:txBody>
      </p:sp>
      <p:sp>
        <p:nvSpPr>
          <p:cNvPr id="10" name="TextBox 10"/>
          <p:cNvSpPr txBox="1"/>
          <p:nvPr/>
        </p:nvSpPr>
        <p:spPr>
          <a:xfrm>
            <a:off x="7587140" y="4659228"/>
            <a:ext cx="9672160" cy="2295595"/>
          </a:xfrm>
          <a:prstGeom prst="rect">
            <a:avLst/>
          </a:prstGeom>
        </p:spPr>
        <p:txBody>
          <a:bodyPr lIns="0" tIns="0" rIns="0" bIns="0" rtlCol="0" anchor="t">
            <a:spAutoFit/>
          </a:bodyPr>
          <a:lstStyle/>
          <a:p>
            <a:pPr algn="l">
              <a:lnSpc>
                <a:spcPts val="6999"/>
              </a:lnSpc>
            </a:pPr>
            <a:r>
              <a:rPr lang="en-US" sz="4999" b="1">
                <a:solidFill>
                  <a:srgbClr val="6D6D6D"/>
                </a:solidFill>
                <a:latin typeface="Arimo Bold"/>
                <a:ea typeface="Arimo Bold"/>
                <a:cs typeface="Arimo Bold"/>
                <a:sym typeface="Arimo Bold"/>
              </a:rPr>
              <a:t>Dr. Markus Gmür</a:t>
            </a:r>
          </a:p>
          <a:p>
            <a:pPr algn="l">
              <a:lnSpc>
                <a:spcPts val="5599"/>
              </a:lnSpc>
            </a:pPr>
            <a:r>
              <a:rPr lang="en-US" sz="3999" b="1">
                <a:solidFill>
                  <a:srgbClr val="6D6D6D"/>
                </a:solidFill>
                <a:latin typeface="Arimo Bold"/>
                <a:ea typeface="Arimo Bold"/>
                <a:cs typeface="Arimo Bold"/>
                <a:sym typeface="Arimo Bold"/>
              </a:rPr>
              <a:t>Direktor VMI</a:t>
            </a:r>
          </a:p>
          <a:p>
            <a:pPr algn="l">
              <a:lnSpc>
                <a:spcPts val="5599"/>
              </a:lnSpc>
            </a:pPr>
            <a:r>
              <a:rPr lang="en-US" sz="3999" b="1">
                <a:solidFill>
                  <a:srgbClr val="6D6D6D"/>
                </a:solidFill>
                <a:latin typeface="Arimo Bold"/>
                <a:ea typeface="Arimo Bold"/>
                <a:cs typeface="Arimo Bold"/>
                <a:sym typeface="Arimo Bold"/>
              </a:rPr>
              <a:t>Lehrstuhlinhaber für NPO-Management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403072" y="1047750"/>
            <a:ext cx="14856228" cy="2583180"/>
          </a:xfrm>
          <a:prstGeom prst="rect">
            <a:avLst/>
          </a:prstGeom>
        </p:spPr>
        <p:txBody>
          <a:bodyPr lIns="0" tIns="0" rIns="0" bIns="0" rtlCol="0" anchor="t">
            <a:spAutoFit/>
          </a:bodyPr>
          <a:lstStyle/>
          <a:p>
            <a:pPr algn="ctr">
              <a:lnSpc>
                <a:spcPts val="9810"/>
              </a:lnSpc>
            </a:pPr>
            <a:r>
              <a:rPr lang="en-US" sz="9000">
                <a:solidFill>
                  <a:srgbClr val="6D6D6D"/>
                </a:solidFill>
                <a:latin typeface="Angelica"/>
                <a:ea typeface="Angelica"/>
                <a:cs typeface="Angelica"/>
                <a:sym typeface="Angelica"/>
              </a:rPr>
              <a:t>Tagung Schweizer Hunderassen</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sp>
        <p:nvSpPr>
          <p:cNvPr id="7" name="TextBox 7"/>
          <p:cNvSpPr txBox="1"/>
          <p:nvPr/>
        </p:nvSpPr>
        <p:spPr>
          <a:xfrm>
            <a:off x="1577452" y="3810079"/>
            <a:ext cx="16230600" cy="1393825"/>
          </a:xfrm>
          <a:prstGeom prst="rect">
            <a:avLst/>
          </a:prstGeom>
        </p:spPr>
        <p:txBody>
          <a:bodyPr lIns="0" tIns="0" rIns="0" bIns="0" rtlCol="0" anchor="t">
            <a:spAutoFit/>
          </a:bodyPr>
          <a:lstStyle/>
          <a:p>
            <a:pPr marL="863599" lvl="1" indent="-431800" algn="l">
              <a:lnSpc>
                <a:spcPts val="5599"/>
              </a:lnSpc>
              <a:buFont typeface="Arial"/>
              <a:buChar char="•"/>
            </a:pPr>
            <a:r>
              <a:rPr lang="en-US" sz="3999">
                <a:solidFill>
                  <a:srgbClr val="6D6D6D"/>
                </a:solidFill>
                <a:latin typeface="Arimo"/>
                <a:ea typeface="Arimo"/>
                <a:cs typeface="Arimo"/>
                <a:sym typeface="Arimo"/>
              </a:rPr>
              <a:t>Buch Schweizer Hunderassen </a:t>
            </a:r>
          </a:p>
          <a:p>
            <a:pPr marL="863599" lvl="1" indent="-431800" algn="l">
              <a:lnSpc>
                <a:spcPts val="5599"/>
              </a:lnSpc>
              <a:buFont typeface="Arial"/>
              <a:buChar char="•"/>
            </a:pPr>
            <a:r>
              <a:rPr lang="en-US" sz="3999">
                <a:solidFill>
                  <a:srgbClr val="6D6D6D"/>
                </a:solidFill>
                <a:latin typeface="Arimo"/>
                <a:ea typeface="Arimo"/>
                <a:cs typeface="Arimo"/>
                <a:sym typeface="Arimo"/>
              </a:rPr>
              <a:t>“Swiss Dogs on Ice”, Samenbank für Hunde von Schweizer Rassen </a:t>
            </a:r>
          </a:p>
        </p:txBody>
      </p:sp>
      <p:sp>
        <p:nvSpPr>
          <p:cNvPr id="8" name="Freeform 8"/>
          <p:cNvSpPr/>
          <p:nvPr/>
        </p:nvSpPr>
        <p:spPr>
          <a:xfrm>
            <a:off x="3963938" y="7926042"/>
            <a:ext cx="1874805" cy="1968522"/>
          </a:xfrm>
          <a:custGeom>
            <a:avLst/>
            <a:gdLst/>
            <a:ahLst/>
            <a:cxnLst/>
            <a:rect l="l" t="t" r="r" b="b"/>
            <a:pathLst>
              <a:path w="1874805" h="1968522">
                <a:moveTo>
                  <a:pt x="0" y="0"/>
                </a:moveTo>
                <a:lnTo>
                  <a:pt x="1874805" y="0"/>
                </a:lnTo>
                <a:lnTo>
                  <a:pt x="1874805" y="1968522"/>
                </a:lnTo>
                <a:lnTo>
                  <a:pt x="0" y="1968522"/>
                </a:lnTo>
                <a:lnTo>
                  <a:pt x="0" y="0"/>
                </a:lnTo>
                <a:close/>
              </a:path>
            </a:pathLst>
          </a:custGeom>
          <a:blipFill>
            <a:blip r:embed="rId8" cstate="screen">
              <a:extLst>
                <a:ext uri="{28A0092B-C50C-407E-A947-70E740481C1C}">
                  <a14:useLocalDpi xmlns:a14="http://schemas.microsoft.com/office/drawing/2010/main"/>
                </a:ext>
              </a:extLst>
            </a:blip>
            <a:stretch>
              <a:fillRect/>
            </a:stretch>
          </a:blipFill>
          <a:ln w="9525" cap="sq">
            <a:solidFill>
              <a:srgbClr val="D69900"/>
            </a:solidFill>
            <a:prstDash val="solid"/>
            <a:miter/>
          </a:ln>
        </p:spPr>
      </p:sp>
      <p:sp>
        <p:nvSpPr>
          <p:cNvPr id="9" name="Freeform 9"/>
          <p:cNvSpPr/>
          <p:nvPr/>
        </p:nvSpPr>
        <p:spPr>
          <a:xfrm>
            <a:off x="3964348" y="5371518"/>
            <a:ext cx="1874805" cy="1968522"/>
          </a:xfrm>
          <a:custGeom>
            <a:avLst/>
            <a:gdLst/>
            <a:ahLst/>
            <a:cxnLst/>
            <a:rect l="l" t="t" r="r" b="b"/>
            <a:pathLst>
              <a:path w="1874805" h="1968522">
                <a:moveTo>
                  <a:pt x="0" y="0"/>
                </a:moveTo>
                <a:lnTo>
                  <a:pt x="1874805" y="0"/>
                </a:lnTo>
                <a:lnTo>
                  <a:pt x="1874805" y="1968523"/>
                </a:lnTo>
                <a:lnTo>
                  <a:pt x="0" y="1968523"/>
                </a:lnTo>
                <a:lnTo>
                  <a:pt x="0" y="0"/>
                </a:lnTo>
                <a:close/>
              </a:path>
            </a:pathLst>
          </a:custGeom>
          <a:blipFill>
            <a:blip r:embed="rId9" cstate="screen">
              <a:extLst>
                <a:ext uri="{28A0092B-C50C-407E-A947-70E740481C1C}">
                  <a14:useLocalDpi xmlns:a14="http://schemas.microsoft.com/office/drawing/2010/main"/>
                </a:ext>
              </a:extLst>
            </a:blip>
            <a:stretch>
              <a:fillRect/>
            </a:stretch>
          </a:blipFill>
          <a:ln w="9525" cap="sq">
            <a:solidFill>
              <a:srgbClr val="D69900"/>
            </a:solidFill>
            <a:prstDash val="solid"/>
            <a:miter/>
          </a:ln>
        </p:spPr>
      </p:sp>
      <p:sp>
        <p:nvSpPr>
          <p:cNvPr id="10" name="Freeform 10"/>
          <p:cNvSpPr/>
          <p:nvPr/>
        </p:nvSpPr>
        <p:spPr>
          <a:xfrm>
            <a:off x="6114264" y="7926042"/>
            <a:ext cx="1874805" cy="1968522"/>
          </a:xfrm>
          <a:custGeom>
            <a:avLst/>
            <a:gdLst/>
            <a:ahLst/>
            <a:cxnLst/>
            <a:rect l="l" t="t" r="r" b="b"/>
            <a:pathLst>
              <a:path w="1874805" h="1968522">
                <a:moveTo>
                  <a:pt x="0" y="0"/>
                </a:moveTo>
                <a:lnTo>
                  <a:pt x="1874805" y="0"/>
                </a:lnTo>
                <a:lnTo>
                  <a:pt x="1874805" y="1968522"/>
                </a:lnTo>
                <a:lnTo>
                  <a:pt x="0" y="1968522"/>
                </a:lnTo>
                <a:lnTo>
                  <a:pt x="0" y="0"/>
                </a:lnTo>
                <a:close/>
              </a:path>
            </a:pathLst>
          </a:custGeom>
          <a:blipFill>
            <a:blip r:embed="rId10" cstate="screen">
              <a:extLst>
                <a:ext uri="{28A0092B-C50C-407E-A947-70E740481C1C}">
                  <a14:useLocalDpi xmlns:a14="http://schemas.microsoft.com/office/drawing/2010/main"/>
                </a:ext>
              </a:extLst>
            </a:blip>
            <a:stretch>
              <a:fillRect/>
            </a:stretch>
          </a:blipFill>
          <a:ln w="9525" cap="sq">
            <a:solidFill>
              <a:srgbClr val="D69900"/>
            </a:solidFill>
            <a:prstDash val="solid"/>
            <a:miter/>
          </a:ln>
        </p:spPr>
      </p:sp>
      <p:sp>
        <p:nvSpPr>
          <p:cNvPr id="11" name="Freeform 11"/>
          <p:cNvSpPr/>
          <p:nvPr/>
        </p:nvSpPr>
        <p:spPr>
          <a:xfrm>
            <a:off x="1814432" y="7926042"/>
            <a:ext cx="1874805" cy="1968522"/>
          </a:xfrm>
          <a:custGeom>
            <a:avLst/>
            <a:gdLst/>
            <a:ahLst/>
            <a:cxnLst/>
            <a:rect l="l" t="t" r="r" b="b"/>
            <a:pathLst>
              <a:path w="1874805" h="1968522">
                <a:moveTo>
                  <a:pt x="0" y="0"/>
                </a:moveTo>
                <a:lnTo>
                  <a:pt x="1874805" y="0"/>
                </a:lnTo>
                <a:lnTo>
                  <a:pt x="1874805" y="1968522"/>
                </a:lnTo>
                <a:lnTo>
                  <a:pt x="0" y="1968522"/>
                </a:lnTo>
                <a:lnTo>
                  <a:pt x="0" y="0"/>
                </a:lnTo>
                <a:close/>
              </a:path>
            </a:pathLst>
          </a:custGeom>
          <a:blipFill>
            <a:blip r:embed="rId11" cstate="screen">
              <a:extLst>
                <a:ext uri="{28A0092B-C50C-407E-A947-70E740481C1C}">
                  <a14:useLocalDpi xmlns:a14="http://schemas.microsoft.com/office/drawing/2010/main"/>
                </a:ext>
              </a:extLst>
            </a:blip>
            <a:stretch>
              <a:fillRect/>
            </a:stretch>
          </a:blipFill>
          <a:ln w="9525" cap="sq">
            <a:solidFill>
              <a:srgbClr val="D69900"/>
            </a:solidFill>
            <a:prstDash val="solid"/>
            <a:miter/>
          </a:ln>
        </p:spPr>
      </p:sp>
      <p:sp>
        <p:nvSpPr>
          <p:cNvPr id="12" name="Freeform 12"/>
          <p:cNvSpPr/>
          <p:nvPr/>
        </p:nvSpPr>
        <p:spPr>
          <a:xfrm>
            <a:off x="1814432" y="5371518"/>
            <a:ext cx="1874805" cy="1968522"/>
          </a:xfrm>
          <a:custGeom>
            <a:avLst/>
            <a:gdLst/>
            <a:ahLst/>
            <a:cxnLst/>
            <a:rect l="l" t="t" r="r" b="b"/>
            <a:pathLst>
              <a:path w="1874805" h="1968522">
                <a:moveTo>
                  <a:pt x="0" y="0"/>
                </a:moveTo>
                <a:lnTo>
                  <a:pt x="1874805" y="0"/>
                </a:lnTo>
                <a:lnTo>
                  <a:pt x="1874805" y="1968523"/>
                </a:lnTo>
                <a:lnTo>
                  <a:pt x="0" y="1968523"/>
                </a:lnTo>
                <a:lnTo>
                  <a:pt x="0" y="0"/>
                </a:lnTo>
                <a:close/>
              </a:path>
            </a:pathLst>
          </a:custGeom>
          <a:blipFill>
            <a:blip r:embed="rId12" cstate="screen">
              <a:extLst>
                <a:ext uri="{28A0092B-C50C-407E-A947-70E740481C1C}">
                  <a14:useLocalDpi xmlns:a14="http://schemas.microsoft.com/office/drawing/2010/main"/>
                </a:ext>
              </a:extLst>
            </a:blip>
            <a:stretch>
              <a:fillRect/>
            </a:stretch>
          </a:blipFill>
          <a:ln w="9525" cap="sq">
            <a:solidFill>
              <a:srgbClr val="D69900"/>
            </a:solidFill>
            <a:prstDash val="solid"/>
            <a:miter/>
          </a:ln>
        </p:spPr>
      </p:sp>
      <p:sp>
        <p:nvSpPr>
          <p:cNvPr id="13" name="Freeform 13"/>
          <p:cNvSpPr/>
          <p:nvPr/>
        </p:nvSpPr>
        <p:spPr>
          <a:xfrm>
            <a:off x="10414915" y="5371518"/>
            <a:ext cx="1874805" cy="1968522"/>
          </a:xfrm>
          <a:custGeom>
            <a:avLst/>
            <a:gdLst/>
            <a:ahLst/>
            <a:cxnLst/>
            <a:rect l="l" t="t" r="r" b="b"/>
            <a:pathLst>
              <a:path w="1874805" h="1968522">
                <a:moveTo>
                  <a:pt x="0" y="0"/>
                </a:moveTo>
                <a:lnTo>
                  <a:pt x="1874805" y="0"/>
                </a:lnTo>
                <a:lnTo>
                  <a:pt x="1874805" y="1968523"/>
                </a:lnTo>
                <a:lnTo>
                  <a:pt x="0" y="1968523"/>
                </a:lnTo>
                <a:lnTo>
                  <a:pt x="0" y="0"/>
                </a:lnTo>
                <a:close/>
              </a:path>
            </a:pathLst>
          </a:custGeom>
          <a:blipFill>
            <a:blip r:embed="rId13" cstate="screen">
              <a:extLst>
                <a:ext uri="{28A0092B-C50C-407E-A947-70E740481C1C}">
                  <a14:useLocalDpi xmlns:a14="http://schemas.microsoft.com/office/drawing/2010/main"/>
                </a:ext>
              </a:extLst>
            </a:blip>
            <a:stretch>
              <a:fillRect/>
            </a:stretch>
          </a:blipFill>
          <a:ln w="9525" cap="sq">
            <a:solidFill>
              <a:srgbClr val="D69900"/>
            </a:solidFill>
            <a:prstDash val="solid"/>
            <a:miter/>
          </a:ln>
        </p:spPr>
      </p:sp>
      <p:sp>
        <p:nvSpPr>
          <p:cNvPr id="14" name="Freeform 14"/>
          <p:cNvSpPr/>
          <p:nvPr/>
        </p:nvSpPr>
        <p:spPr>
          <a:xfrm>
            <a:off x="8264590" y="5371518"/>
            <a:ext cx="1874805" cy="1968522"/>
          </a:xfrm>
          <a:custGeom>
            <a:avLst/>
            <a:gdLst/>
            <a:ahLst/>
            <a:cxnLst/>
            <a:rect l="l" t="t" r="r" b="b"/>
            <a:pathLst>
              <a:path w="1874805" h="1968522">
                <a:moveTo>
                  <a:pt x="0" y="0"/>
                </a:moveTo>
                <a:lnTo>
                  <a:pt x="1874805" y="0"/>
                </a:lnTo>
                <a:lnTo>
                  <a:pt x="1874805" y="1968523"/>
                </a:lnTo>
                <a:lnTo>
                  <a:pt x="0" y="1968523"/>
                </a:lnTo>
                <a:lnTo>
                  <a:pt x="0" y="0"/>
                </a:lnTo>
                <a:close/>
              </a:path>
            </a:pathLst>
          </a:custGeom>
          <a:blipFill>
            <a:blip r:embed="rId14" cstate="screen">
              <a:extLst>
                <a:ext uri="{28A0092B-C50C-407E-A947-70E740481C1C}">
                  <a14:useLocalDpi xmlns:a14="http://schemas.microsoft.com/office/drawing/2010/main"/>
                </a:ext>
              </a:extLst>
            </a:blip>
            <a:stretch>
              <a:fillRect/>
            </a:stretch>
          </a:blipFill>
          <a:ln w="9525" cap="sq">
            <a:solidFill>
              <a:srgbClr val="D69900"/>
            </a:solidFill>
            <a:prstDash val="solid"/>
            <a:miter/>
          </a:ln>
        </p:spPr>
      </p:sp>
      <p:sp>
        <p:nvSpPr>
          <p:cNvPr id="15" name="Freeform 15"/>
          <p:cNvSpPr/>
          <p:nvPr/>
        </p:nvSpPr>
        <p:spPr>
          <a:xfrm>
            <a:off x="6114264" y="5371518"/>
            <a:ext cx="1874805" cy="1968522"/>
          </a:xfrm>
          <a:custGeom>
            <a:avLst/>
            <a:gdLst/>
            <a:ahLst/>
            <a:cxnLst/>
            <a:rect l="l" t="t" r="r" b="b"/>
            <a:pathLst>
              <a:path w="1874805" h="1968522">
                <a:moveTo>
                  <a:pt x="0" y="0"/>
                </a:moveTo>
                <a:lnTo>
                  <a:pt x="1874805" y="0"/>
                </a:lnTo>
                <a:lnTo>
                  <a:pt x="1874805" y="1968523"/>
                </a:lnTo>
                <a:lnTo>
                  <a:pt x="0" y="1968523"/>
                </a:lnTo>
                <a:lnTo>
                  <a:pt x="0" y="0"/>
                </a:lnTo>
                <a:close/>
              </a:path>
            </a:pathLst>
          </a:custGeom>
          <a:blipFill>
            <a:blip r:embed="rId15" cstate="screen">
              <a:extLst>
                <a:ext uri="{28A0092B-C50C-407E-A947-70E740481C1C}">
                  <a14:useLocalDpi xmlns:a14="http://schemas.microsoft.com/office/drawing/2010/main"/>
                </a:ext>
              </a:extLst>
            </a:blip>
            <a:stretch>
              <a:fillRect/>
            </a:stretch>
          </a:blipFill>
          <a:ln w="9525" cap="sq">
            <a:solidFill>
              <a:srgbClr val="D69900"/>
            </a:solidFill>
            <a:prstDash val="solid"/>
            <a:miter/>
          </a:ln>
        </p:spPr>
      </p:sp>
      <p:sp>
        <p:nvSpPr>
          <p:cNvPr id="19" name="Freeform 10">
            <a:extLst>
              <a:ext uri="{FF2B5EF4-FFF2-40B4-BE49-F238E27FC236}">
                <a16:creationId xmlns:a16="http://schemas.microsoft.com/office/drawing/2014/main" id="{5274DDE3-901F-4886-A218-4669DC73D556}"/>
              </a:ext>
            </a:extLst>
          </p:cNvPr>
          <p:cNvSpPr/>
          <p:nvPr/>
        </p:nvSpPr>
        <p:spPr>
          <a:xfrm>
            <a:off x="8264590" y="7926042"/>
            <a:ext cx="1874805" cy="1968522"/>
          </a:xfrm>
          <a:custGeom>
            <a:avLst/>
            <a:gdLst/>
            <a:ahLst/>
            <a:cxnLst/>
            <a:rect l="l" t="t" r="r" b="b"/>
            <a:pathLst>
              <a:path w="1874805" h="1968522">
                <a:moveTo>
                  <a:pt x="0" y="0"/>
                </a:moveTo>
                <a:lnTo>
                  <a:pt x="1874805" y="0"/>
                </a:lnTo>
                <a:lnTo>
                  <a:pt x="1874805" y="1968522"/>
                </a:lnTo>
                <a:lnTo>
                  <a:pt x="0" y="1968522"/>
                </a:lnTo>
                <a:lnTo>
                  <a:pt x="0" y="0"/>
                </a:lnTo>
                <a:close/>
              </a:path>
            </a:pathLst>
          </a:custGeom>
          <a:blipFill>
            <a:blip r:embed="rId16" cstate="screen">
              <a:extLst>
                <a:ext uri="{28A0092B-C50C-407E-A947-70E740481C1C}">
                  <a14:useLocalDpi xmlns:a14="http://schemas.microsoft.com/office/drawing/2010/main"/>
                </a:ext>
              </a:extLst>
            </a:blip>
            <a:stretch>
              <a:fillRect l="4258" r="4990"/>
            </a:stretch>
          </a:blipFill>
          <a:ln w="9525" cap="sq">
            <a:solidFill>
              <a:srgbClr val="D69900"/>
            </a:solidFill>
            <a:prstDash val="solid"/>
            <a:miter/>
          </a:ln>
        </p:spPr>
        <p:txBody>
          <a:bodyPr/>
          <a:lstStyle/>
          <a:p>
            <a:endParaRPr lang="de-DE"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493435">
            <a:off x="8758890" y="755690"/>
            <a:ext cx="14524936" cy="10088228"/>
          </a:xfrm>
          <a:custGeom>
            <a:avLst/>
            <a:gdLst/>
            <a:ahLst/>
            <a:cxnLst/>
            <a:rect l="l" t="t" r="r" b="b"/>
            <a:pathLst>
              <a:path w="14524936" h="10088228">
                <a:moveTo>
                  <a:pt x="0" y="0"/>
                </a:moveTo>
                <a:lnTo>
                  <a:pt x="14524936" y="0"/>
                </a:lnTo>
                <a:lnTo>
                  <a:pt x="14524936" y="10088228"/>
                </a:lnTo>
                <a:lnTo>
                  <a:pt x="0" y="100882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3396707" y="4637845"/>
            <a:ext cx="4327118" cy="3863864"/>
            <a:chOff x="149860" y="501650"/>
            <a:chExt cx="12882880" cy="11503660"/>
          </a:xfrm>
        </p:grpSpPr>
        <p:sp>
          <p:nvSpPr>
            <p:cNvPr id="4" name="Freeform 4"/>
            <p:cNvSpPr/>
            <p:nvPr/>
          </p:nvSpPr>
          <p:spPr>
            <a:xfrm>
              <a:off x="0" y="0"/>
              <a:ext cx="12882879" cy="11503660"/>
            </a:xfrm>
            <a:custGeom>
              <a:avLst/>
              <a:gdLst/>
              <a:ahLst/>
              <a:cxnLst/>
              <a:rect l="l" t="t" r="r" b="b"/>
              <a:pathLst>
                <a:path w="12882879" h="11503660">
                  <a:moveTo>
                    <a:pt x="11337290" y="2283460"/>
                  </a:moveTo>
                  <a:cubicBezTo>
                    <a:pt x="10535920" y="1322070"/>
                    <a:pt x="9357360" y="730250"/>
                    <a:pt x="8139430" y="440690"/>
                  </a:cubicBezTo>
                  <a:cubicBezTo>
                    <a:pt x="6921500" y="151130"/>
                    <a:pt x="5646420" y="0"/>
                    <a:pt x="4451350" y="330200"/>
                  </a:cubicBezTo>
                  <a:lnTo>
                    <a:pt x="4452620" y="330200"/>
                  </a:lnTo>
                  <a:cubicBezTo>
                    <a:pt x="2360930" y="749300"/>
                    <a:pt x="601980" y="2358390"/>
                    <a:pt x="180340" y="4406900"/>
                  </a:cubicBezTo>
                  <a:cubicBezTo>
                    <a:pt x="0" y="5284470"/>
                    <a:pt x="33020" y="6197600"/>
                    <a:pt x="195580" y="7077710"/>
                  </a:cubicBezTo>
                  <a:cubicBezTo>
                    <a:pt x="379730" y="8077200"/>
                    <a:pt x="746760" y="9077960"/>
                    <a:pt x="1456690" y="9805670"/>
                  </a:cubicBezTo>
                  <a:cubicBezTo>
                    <a:pt x="2240280" y="10610850"/>
                    <a:pt x="3362960" y="11004550"/>
                    <a:pt x="4475480" y="11163300"/>
                  </a:cubicBezTo>
                  <a:cubicBezTo>
                    <a:pt x="6866890" y="11503660"/>
                    <a:pt x="9480550" y="10773410"/>
                    <a:pt x="11055350" y="8940800"/>
                  </a:cubicBezTo>
                  <a:cubicBezTo>
                    <a:pt x="12630149" y="7108190"/>
                    <a:pt x="12882880" y="4138930"/>
                    <a:pt x="11337290" y="2283460"/>
                  </a:cubicBezTo>
                  <a:close/>
                </a:path>
              </a:pathLst>
            </a:custGeom>
            <a:blipFill>
              <a:blip r:embed="rId4" cstate="screen">
                <a:extLst>
                  <a:ext uri="{28A0092B-C50C-407E-A947-70E740481C1C}">
                    <a14:useLocalDpi xmlns:a14="http://schemas.microsoft.com/office/drawing/2010/main"/>
                  </a:ext>
                </a:extLst>
              </a:blip>
              <a:stretch>
                <a:fillRect/>
              </a:stretch>
            </a:blipFill>
          </p:spPr>
        </p:sp>
      </p:gr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5"/>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sp>
      <p:sp>
        <p:nvSpPr>
          <p:cNvPr id="7" name="TextBox 7"/>
          <p:cNvSpPr txBox="1"/>
          <p:nvPr/>
        </p:nvSpPr>
        <p:spPr>
          <a:xfrm>
            <a:off x="1028700" y="3420536"/>
            <a:ext cx="12078361" cy="4918075"/>
          </a:xfrm>
          <a:prstGeom prst="rect">
            <a:avLst/>
          </a:prstGeom>
        </p:spPr>
        <p:txBody>
          <a:bodyPr lIns="0" tIns="0" rIns="0" bIns="0" rtlCol="0" anchor="t">
            <a:spAutoFit/>
          </a:bodyPr>
          <a:lstStyle/>
          <a:p>
            <a:pPr marL="863599" lvl="1" indent="-431800" algn="just">
              <a:lnSpc>
                <a:spcPts val="5599"/>
              </a:lnSpc>
              <a:buFont typeface="Arial"/>
              <a:buChar char="•"/>
            </a:pPr>
            <a:r>
              <a:rPr lang="en-US" sz="3999">
                <a:solidFill>
                  <a:srgbClr val="6D6D6D"/>
                </a:solidFill>
                <a:latin typeface="Arimo"/>
                <a:ea typeface="Arimo"/>
                <a:cs typeface="Arimo"/>
                <a:sym typeface="Arimo"/>
              </a:rPr>
              <a:t>Das Gesuch um Aufnahme der SKG bei Swiss Olympic wurde abgelehnt.</a:t>
            </a:r>
          </a:p>
          <a:p>
            <a:pPr marL="863599" lvl="1" indent="-431800" algn="just">
              <a:lnSpc>
                <a:spcPts val="5599"/>
              </a:lnSpc>
              <a:buFont typeface="Arial"/>
              <a:buChar char="•"/>
            </a:pPr>
            <a:r>
              <a:rPr lang="en-US" sz="3999">
                <a:solidFill>
                  <a:srgbClr val="6D6D6D"/>
                </a:solidFill>
                <a:latin typeface="Arimo"/>
                <a:ea typeface="Arimo"/>
                <a:cs typeface="Arimo"/>
                <a:sym typeface="Arimo"/>
              </a:rPr>
              <a:t>Wir stehen in Kontakt mit der neuen Präsidentin und dem Vorstand</a:t>
            </a:r>
          </a:p>
          <a:p>
            <a:pPr algn="just">
              <a:lnSpc>
                <a:spcPts val="5599"/>
              </a:lnSpc>
            </a:pPr>
            <a:endParaRPr lang="en-US" sz="3999">
              <a:solidFill>
                <a:srgbClr val="6D6D6D"/>
              </a:solidFill>
              <a:latin typeface="Arimo"/>
              <a:ea typeface="Arimo"/>
              <a:cs typeface="Arimo"/>
              <a:sym typeface="Arimo"/>
            </a:endParaRPr>
          </a:p>
          <a:p>
            <a:pPr algn="just">
              <a:lnSpc>
                <a:spcPts val="5599"/>
              </a:lnSpc>
            </a:pPr>
            <a:r>
              <a:rPr lang="en-US" sz="3999">
                <a:solidFill>
                  <a:srgbClr val="6D6D6D"/>
                </a:solidFill>
                <a:latin typeface="Arimo"/>
                <a:ea typeface="Arimo"/>
                <a:cs typeface="Arimo"/>
                <a:sym typeface="Arimo"/>
              </a:rPr>
              <a:t>Wir werden wieder informieren sobald es Neues zu berichten gibt. </a:t>
            </a:r>
          </a:p>
        </p:txBody>
      </p:sp>
      <p:sp>
        <p:nvSpPr>
          <p:cNvPr id="8" name="TextBox 8"/>
          <p:cNvSpPr txBox="1"/>
          <p:nvPr/>
        </p:nvSpPr>
        <p:spPr>
          <a:xfrm>
            <a:off x="1028700" y="2119297"/>
            <a:ext cx="14531566" cy="1276350"/>
          </a:xfrm>
          <a:prstGeom prst="rect">
            <a:avLst/>
          </a:prstGeom>
        </p:spPr>
        <p:txBody>
          <a:bodyPr lIns="0" tIns="0" rIns="0" bIns="0" rtlCol="0" anchor="t">
            <a:spAutoFit/>
          </a:bodyPr>
          <a:lstStyle/>
          <a:p>
            <a:pPr algn="l">
              <a:lnSpc>
                <a:spcPts val="9000"/>
              </a:lnSpc>
            </a:pPr>
            <a:r>
              <a:rPr lang="en-US" sz="9000">
                <a:solidFill>
                  <a:srgbClr val="6D6D6D"/>
                </a:solidFill>
                <a:latin typeface="Angelica"/>
                <a:ea typeface="Angelica"/>
                <a:cs typeface="Angelica"/>
                <a:sym typeface="Angelica"/>
              </a:rPr>
              <a:t>Swiss Olympic</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5405436" y="1143000"/>
            <a:ext cx="11853864" cy="1361738"/>
          </a:xfrm>
          <a:prstGeom prst="rect">
            <a:avLst/>
          </a:prstGeom>
        </p:spPr>
        <p:txBody>
          <a:bodyPr lIns="0" tIns="0" rIns="0" bIns="0" rtlCol="0" anchor="t">
            <a:spAutoFit/>
          </a:bodyPr>
          <a:lstStyle/>
          <a:p>
            <a:pPr algn="ctr">
              <a:lnSpc>
                <a:spcPts val="9736"/>
              </a:lnSpc>
            </a:pPr>
            <a:r>
              <a:rPr lang="en-US" sz="9736" dirty="0" err="1">
                <a:solidFill>
                  <a:srgbClr val="6D6D6D"/>
                </a:solidFill>
                <a:latin typeface="Angelica"/>
                <a:ea typeface="Angelica"/>
                <a:cs typeface="Angelica"/>
                <a:sym typeface="Angelica"/>
              </a:rPr>
              <a:t>Wichtiges</a:t>
            </a:r>
            <a:r>
              <a:rPr lang="en-US" sz="9736" dirty="0">
                <a:solidFill>
                  <a:srgbClr val="6D6D6D"/>
                </a:solidFill>
                <a:latin typeface="Angelica"/>
                <a:ea typeface="Angelica"/>
                <a:cs typeface="Angelica"/>
                <a:sym typeface="Angelica"/>
              </a:rPr>
              <a:t>  </a:t>
            </a:r>
            <a:r>
              <a:rPr lang="en-US" sz="9736" dirty="0" err="1">
                <a:solidFill>
                  <a:srgbClr val="6D6D6D"/>
                </a:solidFill>
                <a:latin typeface="Angelica"/>
                <a:ea typeface="Angelica"/>
                <a:cs typeface="Angelica"/>
                <a:sym typeface="Angelica"/>
              </a:rPr>
              <a:t>im</a:t>
            </a:r>
            <a:r>
              <a:rPr lang="en-US" sz="9736" dirty="0">
                <a:solidFill>
                  <a:srgbClr val="6D6D6D"/>
                </a:solidFill>
                <a:latin typeface="Angelica"/>
                <a:ea typeface="Angelica"/>
                <a:cs typeface="Angelica"/>
                <a:sym typeface="Angelica"/>
              </a:rPr>
              <a:t> 2025</a:t>
            </a:r>
          </a:p>
        </p:txBody>
      </p:sp>
      <p:sp>
        <p:nvSpPr>
          <p:cNvPr id="3" name="TextBox 3"/>
          <p:cNvSpPr txBox="1"/>
          <p:nvPr/>
        </p:nvSpPr>
        <p:spPr>
          <a:xfrm>
            <a:off x="1028700" y="3137149"/>
            <a:ext cx="16230600" cy="4810125"/>
          </a:xfrm>
          <a:prstGeom prst="rect">
            <a:avLst/>
          </a:prstGeom>
        </p:spPr>
        <p:txBody>
          <a:bodyPr lIns="0" tIns="0" rIns="0" bIns="0" rtlCol="0" anchor="t">
            <a:spAutoFit/>
          </a:bodyPr>
          <a:lstStyle/>
          <a:p>
            <a:pPr marL="863599" lvl="1" indent="-431800" algn="l">
              <a:lnSpc>
                <a:spcPts val="4799"/>
              </a:lnSpc>
              <a:buFont typeface="Arial"/>
              <a:buChar char="•"/>
            </a:pPr>
            <a:r>
              <a:rPr lang="en-US" sz="3999">
                <a:solidFill>
                  <a:srgbClr val="6D6D6D"/>
                </a:solidFill>
                <a:latin typeface="Arimo"/>
                <a:ea typeface="Arimo"/>
                <a:cs typeface="Arimo"/>
                <a:sym typeface="Arimo"/>
              </a:rPr>
              <a:t>Kynologen-Kongress: Kastration beim Hund. Wann? Warum? Sinnvoll?</a:t>
            </a:r>
          </a:p>
          <a:p>
            <a:pPr marL="863599" lvl="1" indent="-431800" algn="l">
              <a:lnSpc>
                <a:spcPts val="4799"/>
              </a:lnSpc>
              <a:buFont typeface="Arial"/>
              <a:buChar char="•"/>
            </a:pPr>
            <a:r>
              <a:rPr lang="en-US" sz="3999">
                <a:solidFill>
                  <a:srgbClr val="6D6D6D"/>
                </a:solidFill>
                <a:latin typeface="Arimo"/>
                <a:ea typeface="Arimo"/>
                <a:cs typeface="Arimo"/>
                <a:sym typeface="Arimo"/>
              </a:rPr>
              <a:t>Ausbildungen: neuer Kurs im Kt. Basel-Stadt, nur NHB Fachpersonen</a:t>
            </a:r>
          </a:p>
          <a:p>
            <a:pPr marL="863599" lvl="1" indent="-431800" algn="l">
              <a:lnSpc>
                <a:spcPts val="4799"/>
              </a:lnSpc>
              <a:buFont typeface="Arial"/>
              <a:buChar char="•"/>
            </a:pPr>
            <a:r>
              <a:rPr lang="en-US" sz="3999">
                <a:solidFill>
                  <a:srgbClr val="6D6D6D"/>
                </a:solidFill>
                <a:latin typeface="Arimo"/>
                <a:ea typeface="Arimo"/>
                <a:cs typeface="Arimo"/>
                <a:sym typeface="Arimo"/>
              </a:rPr>
              <a:t>NHB-Online: neues Online-Angebot für den NHB Theoriekurs mit dem STS, unterstützt von der Haldimann Stiftung, ab ca. Oktober 2025 verfügbar</a:t>
            </a:r>
          </a:p>
          <a:p>
            <a:pPr marL="863599" lvl="1" indent="-431800" algn="l">
              <a:lnSpc>
                <a:spcPts val="4799"/>
              </a:lnSpc>
              <a:buFont typeface="Arial"/>
              <a:buChar char="•"/>
            </a:pPr>
            <a:r>
              <a:rPr lang="en-US" sz="3999">
                <a:solidFill>
                  <a:srgbClr val="6D6D6D"/>
                </a:solidFill>
                <a:latin typeface="Arimo"/>
                <a:ea typeface="Arimo"/>
                <a:cs typeface="Arimo"/>
                <a:sym typeface="Arimo"/>
              </a:rPr>
              <a:t>Gönner Anlass: Gönnertag am 22. November 2025 in Balsthal </a:t>
            </a:r>
          </a:p>
        </p:txBody>
      </p:sp>
      <p:sp>
        <p:nvSpPr>
          <p:cNvPr id="4" name="Freeform 4"/>
          <p:cNvSpPr/>
          <p:nvPr/>
        </p:nvSpPr>
        <p:spPr>
          <a:xfrm rot="-5676143">
            <a:off x="-2999255" y="-5831705"/>
            <a:ext cx="8404801" cy="6528421"/>
          </a:xfrm>
          <a:custGeom>
            <a:avLst/>
            <a:gdLst/>
            <a:ahLst/>
            <a:cxnLst/>
            <a:rect l="l" t="t" r="r" b="b"/>
            <a:pathLst>
              <a:path w="8404801" h="6528421">
                <a:moveTo>
                  <a:pt x="0" y="0"/>
                </a:moveTo>
                <a:lnTo>
                  <a:pt x="8404802" y="0"/>
                </a:lnTo>
                <a:lnTo>
                  <a:pt x="8404802"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5" name="Freeform 5"/>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7" name="Freeform 7"/>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rot="5493435">
            <a:off x="8758890" y="755690"/>
            <a:ext cx="14524936" cy="10088228"/>
          </a:xfrm>
          <a:custGeom>
            <a:avLst/>
            <a:gdLst/>
            <a:ahLst/>
            <a:cxnLst/>
            <a:rect l="l" t="t" r="r" b="b"/>
            <a:pathLst>
              <a:path w="14524936" h="10088228">
                <a:moveTo>
                  <a:pt x="0" y="0"/>
                </a:moveTo>
                <a:lnTo>
                  <a:pt x="14524936" y="0"/>
                </a:lnTo>
                <a:lnTo>
                  <a:pt x="14524936" y="10088228"/>
                </a:lnTo>
                <a:lnTo>
                  <a:pt x="0" y="100882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2662170" y="4040830"/>
            <a:ext cx="5285833" cy="4719941"/>
            <a:chOff x="149860" y="501650"/>
            <a:chExt cx="12882880" cy="11503660"/>
          </a:xfrm>
        </p:grpSpPr>
        <p:sp>
          <p:nvSpPr>
            <p:cNvPr id="4" name="Freeform 4"/>
            <p:cNvSpPr/>
            <p:nvPr/>
          </p:nvSpPr>
          <p:spPr>
            <a:xfrm>
              <a:off x="0" y="0"/>
              <a:ext cx="12882879" cy="11503660"/>
            </a:xfrm>
            <a:custGeom>
              <a:avLst/>
              <a:gdLst/>
              <a:ahLst/>
              <a:cxnLst/>
              <a:rect l="l" t="t" r="r" b="b"/>
              <a:pathLst>
                <a:path w="12882879" h="11503660">
                  <a:moveTo>
                    <a:pt x="11337290" y="2283460"/>
                  </a:moveTo>
                  <a:cubicBezTo>
                    <a:pt x="10535920" y="1322070"/>
                    <a:pt x="9357360" y="730250"/>
                    <a:pt x="8139430" y="440690"/>
                  </a:cubicBezTo>
                  <a:cubicBezTo>
                    <a:pt x="6921500" y="151130"/>
                    <a:pt x="5646420" y="0"/>
                    <a:pt x="4451350" y="330200"/>
                  </a:cubicBezTo>
                  <a:lnTo>
                    <a:pt x="4452620" y="330200"/>
                  </a:lnTo>
                  <a:cubicBezTo>
                    <a:pt x="2360930" y="749300"/>
                    <a:pt x="601980" y="2358390"/>
                    <a:pt x="180340" y="4406900"/>
                  </a:cubicBezTo>
                  <a:cubicBezTo>
                    <a:pt x="0" y="5284470"/>
                    <a:pt x="33020" y="6197600"/>
                    <a:pt x="195580" y="7077710"/>
                  </a:cubicBezTo>
                  <a:cubicBezTo>
                    <a:pt x="379730" y="8077200"/>
                    <a:pt x="746760" y="9077960"/>
                    <a:pt x="1456690" y="9805670"/>
                  </a:cubicBezTo>
                  <a:cubicBezTo>
                    <a:pt x="2240280" y="10610850"/>
                    <a:pt x="3362960" y="11004550"/>
                    <a:pt x="4475480" y="11163300"/>
                  </a:cubicBezTo>
                  <a:cubicBezTo>
                    <a:pt x="6866890" y="11503660"/>
                    <a:pt x="9480550" y="10773410"/>
                    <a:pt x="11055350" y="8940800"/>
                  </a:cubicBezTo>
                  <a:cubicBezTo>
                    <a:pt x="12630149" y="7108190"/>
                    <a:pt x="12882880" y="4138930"/>
                    <a:pt x="11337290" y="2283460"/>
                  </a:cubicBezTo>
                  <a:close/>
                </a:path>
              </a:pathLst>
            </a:custGeom>
            <a:blipFill>
              <a:blip r:embed="rId4" cstate="screen">
                <a:extLst>
                  <a:ext uri="{28A0092B-C50C-407E-A947-70E740481C1C}">
                    <a14:useLocalDpi xmlns:a14="http://schemas.microsoft.com/office/drawing/2010/main"/>
                  </a:ext>
                </a:extLst>
              </a:blip>
              <a:stretch>
                <a:fillRect/>
              </a:stretch>
            </a:blipFill>
          </p:spPr>
        </p:sp>
      </p:gr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5"/>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sp>
      <p:sp>
        <p:nvSpPr>
          <p:cNvPr id="7" name="TextBox 7"/>
          <p:cNvSpPr txBox="1"/>
          <p:nvPr/>
        </p:nvSpPr>
        <p:spPr>
          <a:xfrm>
            <a:off x="1028700" y="4271639"/>
            <a:ext cx="9976706" cy="5622925"/>
          </a:xfrm>
          <a:prstGeom prst="rect">
            <a:avLst/>
          </a:prstGeom>
        </p:spPr>
        <p:txBody>
          <a:bodyPr lIns="0" tIns="0" rIns="0" bIns="0" rtlCol="0" anchor="t">
            <a:spAutoFit/>
          </a:bodyPr>
          <a:lstStyle/>
          <a:p>
            <a:pPr marL="863599" lvl="1" indent="-431800" algn="l">
              <a:lnSpc>
                <a:spcPts val="5599"/>
              </a:lnSpc>
              <a:buFont typeface="Arial"/>
              <a:buChar char="•"/>
            </a:pPr>
            <a:r>
              <a:rPr lang="en-US" sz="3999">
                <a:solidFill>
                  <a:srgbClr val="6D6D6D"/>
                </a:solidFill>
                <a:latin typeface="Arimo"/>
                <a:ea typeface="Arimo"/>
                <a:cs typeface="Arimo"/>
                <a:sym typeface="Arimo"/>
              </a:rPr>
              <a:t>7. - 9. Februar, Messe Hund Winterthur</a:t>
            </a:r>
          </a:p>
          <a:p>
            <a:pPr marL="863599" lvl="1" indent="-431800" algn="l">
              <a:lnSpc>
                <a:spcPts val="5599"/>
              </a:lnSpc>
              <a:buFont typeface="Arial"/>
              <a:buChar char="•"/>
            </a:pPr>
            <a:r>
              <a:rPr lang="en-US" sz="3999">
                <a:solidFill>
                  <a:srgbClr val="6D6D6D"/>
                </a:solidFill>
                <a:latin typeface="Arimo"/>
                <a:ea typeface="Arimo"/>
                <a:cs typeface="Arimo"/>
                <a:sym typeface="Arimo"/>
              </a:rPr>
              <a:t>26. April, Delegiertenversammlung</a:t>
            </a:r>
          </a:p>
          <a:p>
            <a:pPr marL="863599" lvl="1" indent="-431800" algn="l">
              <a:lnSpc>
                <a:spcPts val="5599"/>
              </a:lnSpc>
              <a:buFont typeface="Arial"/>
              <a:buChar char="•"/>
            </a:pPr>
            <a:r>
              <a:rPr lang="en-US" sz="3999">
                <a:solidFill>
                  <a:srgbClr val="6D6D6D"/>
                </a:solidFill>
                <a:latin typeface="Arimo"/>
                <a:ea typeface="Arimo"/>
                <a:cs typeface="Arimo"/>
                <a:sym typeface="Arimo"/>
              </a:rPr>
              <a:t>10. Mai, Tag des Hundes</a:t>
            </a:r>
          </a:p>
          <a:p>
            <a:pPr marL="863599" lvl="1" indent="-431800" algn="l">
              <a:lnSpc>
                <a:spcPts val="5599"/>
              </a:lnSpc>
              <a:buFont typeface="Arial"/>
              <a:buChar char="•"/>
            </a:pPr>
            <a:r>
              <a:rPr lang="en-US" sz="3999">
                <a:solidFill>
                  <a:srgbClr val="6D6D6D"/>
                </a:solidFill>
                <a:latin typeface="Arimo"/>
                <a:ea typeface="Arimo"/>
                <a:cs typeface="Arimo"/>
                <a:sym typeface="Arimo"/>
              </a:rPr>
              <a:t>21. Juni, Tagung CH-Hunderassen </a:t>
            </a:r>
          </a:p>
          <a:p>
            <a:pPr marL="863599" lvl="1" indent="-431800" algn="l">
              <a:lnSpc>
                <a:spcPts val="5599"/>
              </a:lnSpc>
              <a:buFont typeface="Arial"/>
              <a:buChar char="•"/>
            </a:pPr>
            <a:r>
              <a:rPr lang="en-US" sz="3999">
                <a:solidFill>
                  <a:srgbClr val="6D6D6D"/>
                </a:solidFill>
                <a:latin typeface="Arimo"/>
                <a:ea typeface="Arimo"/>
                <a:cs typeface="Arimo"/>
                <a:sym typeface="Arimo"/>
              </a:rPr>
              <a:t>28. - 29. Juni, IHA Aarau</a:t>
            </a:r>
          </a:p>
          <a:p>
            <a:pPr marL="863599" lvl="1" indent="-431800" algn="l">
              <a:lnSpc>
                <a:spcPts val="5599"/>
              </a:lnSpc>
              <a:buFont typeface="Arial"/>
              <a:buChar char="•"/>
            </a:pPr>
            <a:r>
              <a:rPr lang="en-US" sz="3999">
                <a:solidFill>
                  <a:srgbClr val="6D6D6D"/>
                </a:solidFill>
                <a:latin typeface="Arimo"/>
                <a:ea typeface="Arimo"/>
                <a:cs typeface="Arimo"/>
                <a:sym typeface="Arimo"/>
              </a:rPr>
              <a:t>30. - 31. August, IHA Luzern</a:t>
            </a:r>
          </a:p>
          <a:p>
            <a:pPr marL="863599" lvl="1" indent="-431800" algn="l">
              <a:lnSpc>
                <a:spcPts val="5599"/>
              </a:lnSpc>
              <a:buFont typeface="Arial"/>
              <a:buChar char="•"/>
            </a:pPr>
            <a:r>
              <a:rPr lang="en-US" sz="3999">
                <a:solidFill>
                  <a:srgbClr val="6D6D6D"/>
                </a:solidFill>
                <a:latin typeface="Arimo"/>
                <a:ea typeface="Arimo"/>
                <a:cs typeface="Arimo"/>
                <a:sym typeface="Arimo"/>
              </a:rPr>
              <a:t>27. September, Kynologen-Kongress</a:t>
            </a:r>
          </a:p>
          <a:p>
            <a:pPr marL="863599" lvl="1" indent="-431800" algn="l">
              <a:lnSpc>
                <a:spcPts val="5599"/>
              </a:lnSpc>
              <a:buFont typeface="Arial"/>
              <a:buChar char="•"/>
            </a:pPr>
            <a:r>
              <a:rPr lang="en-US" sz="3999">
                <a:solidFill>
                  <a:srgbClr val="6D6D6D"/>
                </a:solidFill>
                <a:latin typeface="Arimo"/>
                <a:ea typeface="Arimo"/>
                <a:cs typeface="Arimo"/>
                <a:sym typeface="Arimo"/>
              </a:rPr>
              <a:t>14. - 16. November, IHA Genf </a:t>
            </a:r>
          </a:p>
        </p:txBody>
      </p:sp>
      <p:sp>
        <p:nvSpPr>
          <p:cNvPr id="8" name="TextBox 8"/>
          <p:cNvSpPr txBox="1"/>
          <p:nvPr/>
        </p:nvSpPr>
        <p:spPr>
          <a:xfrm>
            <a:off x="1028700" y="1771650"/>
            <a:ext cx="14531566" cy="2419350"/>
          </a:xfrm>
          <a:prstGeom prst="rect">
            <a:avLst/>
          </a:prstGeom>
        </p:spPr>
        <p:txBody>
          <a:bodyPr lIns="0" tIns="0" rIns="0" bIns="0" rtlCol="0" anchor="t">
            <a:spAutoFit/>
          </a:bodyPr>
          <a:lstStyle/>
          <a:p>
            <a:pPr algn="l">
              <a:lnSpc>
                <a:spcPts val="9000"/>
              </a:lnSpc>
            </a:pPr>
            <a:r>
              <a:rPr lang="en-US" sz="9000">
                <a:solidFill>
                  <a:srgbClr val="6D6D6D"/>
                </a:solidFill>
                <a:latin typeface="Angelica"/>
                <a:ea typeface="Angelica"/>
                <a:cs typeface="Angelica"/>
                <a:sym typeface="Angelica"/>
              </a:rPr>
              <a:t>Weitere Anlässe der SKG 2025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28700" y="1933575"/>
            <a:ext cx="14018083" cy="3209925"/>
          </a:xfrm>
          <a:prstGeom prst="rect">
            <a:avLst/>
          </a:prstGeom>
        </p:spPr>
        <p:txBody>
          <a:bodyPr lIns="0" tIns="0" rIns="0" bIns="0" rtlCol="0" anchor="t">
            <a:spAutoFit/>
          </a:bodyPr>
          <a:lstStyle/>
          <a:p>
            <a:pPr algn="l">
              <a:lnSpc>
                <a:spcPts val="12599"/>
              </a:lnSpc>
            </a:pPr>
            <a:r>
              <a:rPr lang="en-US" sz="9000">
                <a:solidFill>
                  <a:srgbClr val="6D6D6D"/>
                </a:solidFill>
                <a:latin typeface="Angelica"/>
                <a:ea typeface="Angelica"/>
                <a:cs typeface="Angelica"/>
                <a:sym typeface="Angelica"/>
              </a:rPr>
              <a:t>Gibt es Fragen zu den Informationen?</a:t>
            </a:r>
          </a:p>
        </p:txBody>
      </p:sp>
      <p:sp>
        <p:nvSpPr>
          <p:cNvPr id="3" name="Freeform 3"/>
          <p:cNvSpPr/>
          <p:nvPr/>
        </p:nvSpPr>
        <p:spPr>
          <a:xfrm rot="5493435">
            <a:off x="7121147" y="434173"/>
            <a:ext cx="14524936" cy="10088228"/>
          </a:xfrm>
          <a:custGeom>
            <a:avLst/>
            <a:gdLst/>
            <a:ahLst/>
            <a:cxnLst/>
            <a:rect l="l" t="t" r="r" b="b"/>
            <a:pathLst>
              <a:path w="14524936" h="10088228">
                <a:moveTo>
                  <a:pt x="0" y="0"/>
                </a:moveTo>
                <a:lnTo>
                  <a:pt x="14524937" y="0"/>
                </a:lnTo>
                <a:lnTo>
                  <a:pt x="14524937" y="10088228"/>
                </a:lnTo>
                <a:lnTo>
                  <a:pt x="0" y="100882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4"/>
            <a:stretch>
              <a:fillRect/>
            </a:stretch>
          </a:blipFill>
        </p:spPr>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sp>
      <p:grpSp>
        <p:nvGrpSpPr>
          <p:cNvPr id="6" name="Group 6"/>
          <p:cNvGrpSpPr/>
          <p:nvPr/>
        </p:nvGrpSpPr>
        <p:grpSpPr>
          <a:xfrm>
            <a:off x="11082211" y="3657600"/>
            <a:ext cx="5285833" cy="4719941"/>
            <a:chOff x="149860" y="501650"/>
            <a:chExt cx="12882880" cy="11503660"/>
          </a:xfrm>
        </p:grpSpPr>
        <p:sp>
          <p:nvSpPr>
            <p:cNvPr id="7" name="Freeform 7"/>
            <p:cNvSpPr/>
            <p:nvPr/>
          </p:nvSpPr>
          <p:spPr>
            <a:xfrm>
              <a:off x="0" y="0"/>
              <a:ext cx="12882879" cy="11503660"/>
            </a:xfrm>
            <a:custGeom>
              <a:avLst/>
              <a:gdLst/>
              <a:ahLst/>
              <a:cxnLst/>
              <a:rect l="l" t="t" r="r" b="b"/>
              <a:pathLst>
                <a:path w="12882879" h="11503660">
                  <a:moveTo>
                    <a:pt x="11337290" y="2283460"/>
                  </a:moveTo>
                  <a:cubicBezTo>
                    <a:pt x="10535920" y="1322070"/>
                    <a:pt x="9357360" y="730250"/>
                    <a:pt x="8139430" y="440690"/>
                  </a:cubicBezTo>
                  <a:cubicBezTo>
                    <a:pt x="6921500" y="151130"/>
                    <a:pt x="5646420" y="0"/>
                    <a:pt x="4451350" y="330200"/>
                  </a:cubicBezTo>
                  <a:lnTo>
                    <a:pt x="4452620" y="330200"/>
                  </a:lnTo>
                  <a:cubicBezTo>
                    <a:pt x="2360930" y="749300"/>
                    <a:pt x="601980" y="2358390"/>
                    <a:pt x="180340" y="4406900"/>
                  </a:cubicBezTo>
                  <a:cubicBezTo>
                    <a:pt x="0" y="5284470"/>
                    <a:pt x="33020" y="6197600"/>
                    <a:pt x="195580" y="7077710"/>
                  </a:cubicBezTo>
                  <a:cubicBezTo>
                    <a:pt x="379730" y="8077200"/>
                    <a:pt x="746760" y="9077960"/>
                    <a:pt x="1456690" y="9805670"/>
                  </a:cubicBezTo>
                  <a:cubicBezTo>
                    <a:pt x="2240280" y="10610850"/>
                    <a:pt x="3362960" y="11004550"/>
                    <a:pt x="4475480" y="11163300"/>
                  </a:cubicBezTo>
                  <a:cubicBezTo>
                    <a:pt x="6866890" y="11503660"/>
                    <a:pt x="9480550" y="10773410"/>
                    <a:pt x="11055350" y="8940800"/>
                  </a:cubicBezTo>
                  <a:cubicBezTo>
                    <a:pt x="12630149" y="7108190"/>
                    <a:pt x="12882880" y="4138930"/>
                    <a:pt x="11337290" y="2283460"/>
                  </a:cubicBezTo>
                  <a:close/>
                </a:path>
              </a:pathLst>
            </a:custGeom>
            <a:blipFill>
              <a:blip r:embed="rId6" cstate="screen">
                <a:extLst>
                  <a:ext uri="{28A0092B-C50C-407E-A947-70E740481C1C}">
                    <a14:useLocalDpi xmlns:a14="http://schemas.microsoft.com/office/drawing/2010/main"/>
                  </a:ext>
                </a:extLst>
              </a:blip>
              <a:stretch>
                <a:fillRect/>
              </a:stretch>
            </a:blipFill>
          </p:spPr>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592695" y="1550602"/>
            <a:ext cx="14666605" cy="2419350"/>
          </a:xfrm>
          <a:prstGeom prst="rect">
            <a:avLst/>
          </a:prstGeom>
        </p:spPr>
        <p:txBody>
          <a:bodyPr lIns="0" tIns="0" rIns="0" bIns="0" rtlCol="0" anchor="t">
            <a:spAutoFit/>
          </a:bodyPr>
          <a:lstStyle/>
          <a:p>
            <a:pPr algn="r">
              <a:lnSpc>
                <a:spcPts val="9000"/>
              </a:lnSpc>
            </a:pPr>
            <a:r>
              <a:rPr lang="en-US" sz="9000">
                <a:solidFill>
                  <a:srgbClr val="6D6D6D"/>
                </a:solidFill>
                <a:latin typeface="Angelica"/>
                <a:ea typeface="Angelica"/>
                <a:cs typeface="Angelica"/>
                <a:sym typeface="Angelica"/>
              </a:rPr>
              <a:t>Vorstellung Ergebnisse aus dem Workshop</a:t>
            </a:r>
          </a:p>
        </p:txBody>
      </p:sp>
      <p:sp>
        <p:nvSpPr>
          <p:cNvPr id="3" name="Freeform 3"/>
          <p:cNvSpPr/>
          <p:nvPr/>
        </p:nvSpPr>
        <p:spPr>
          <a:xfrm rot="-5676143">
            <a:off x="-2999255" y="-5831705"/>
            <a:ext cx="8404801" cy="6528421"/>
          </a:xfrm>
          <a:custGeom>
            <a:avLst/>
            <a:gdLst/>
            <a:ahLst/>
            <a:cxnLst/>
            <a:rect l="l" t="t" r="r" b="b"/>
            <a:pathLst>
              <a:path w="8404801" h="6528421">
                <a:moveTo>
                  <a:pt x="0" y="0"/>
                </a:moveTo>
                <a:lnTo>
                  <a:pt x="8404802" y="0"/>
                </a:lnTo>
                <a:lnTo>
                  <a:pt x="8404802"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sp>
        <p:nvSpPr>
          <p:cNvPr id="7" name="Freeform 7"/>
          <p:cNvSpPr/>
          <p:nvPr/>
        </p:nvSpPr>
        <p:spPr>
          <a:xfrm>
            <a:off x="1030819" y="4591914"/>
            <a:ext cx="7526429" cy="4666386"/>
          </a:xfrm>
          <a:custGeom>
            <a:avLst/>
            <a:gdLst/>
            <a:ahLst/>
            <a:cxnLst/>
            <a:rect l="l" t="t" r="r" b="b"/>
            <a:pathLst>
              <a:path w="7526429" h="4666386">
                <a:moveTo>
                  <a:pt x="0" y="0"/>
                </a:moveTo>
                <a:lnTo>
                  <a:pt x="7526430" y="0"/>
                </a:lnTo>
                <a:lnTo>
                  <a:pt x="7526430" y="4666386"/>
                </a:lnTo>
                <a:lnTo>
                  <a:pt x="0" y="4666386"/>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1" name="Freeform 4">
            <a:extLst>
              <a:ext uri="{FF2B5EF4-FFF2-40B4-BE49-F238E27FC236}">
                <a16:creationId xmlns:a16="http://schemas.microsoft.com/office/drawing/2014/main" id="{011A9724-D857-4415-8910-32D46FF41570}"/>
              </a:ext>
            </a:extLst>
          </p:cNvPr>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Freeform 2"/>
          <p:cNvSpPr/>
          <p:nvPr/>
        </p:nvSpPr>
        <p:spPr>
          <a:xfrm rot="-5676143">
            <a:off x="-3030859" y="-5784299"/>
            <a:ext cx="8404801" cy="6528421"/>
          </a:xfrm>
          <a:custGeom>
            <a:avLst/>
            <a:gdLst/>
            <a:ahLst/>
            <a:cxnLst/>
            <a:rect l="l" t="t" r="r" b="b"/>
            <a:pathLst>
              <a:path w="8404801" h="6528421">
                <a:moveTo>
                  <a:pt x="0" y="0"/>
                </a:moveTo>
                <a:lnTo>
                  <a:pt x="8404802" y="0"/>
                </a:lnTo>
                <a:lnTo>
                  <a:pt x="8404802" y="6528421"/>
                </a:lnTo>
                <a:lnTo>
                  <a:pt x="0" y="6528421"/>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6" name="Table 6"/>
          <p:cNvGraphicFramePr>
            <a:graphicFrameLocks noGrp="1"/>
          </p:cNvGraphicFramePr>
          <p:nvPr>
            <p:extLst>
              <p:ext uri="{D42A27DB-BD31-4B8C-83A1-F6EECF244321}">
                <p14:modId xmlns:p14="http://schemas.microsoft.com/office/powerpoint/2010/main" val="3535937162"/>
              </p:ext>
            </p:extLst>
          </p:nvPr>
        </p:nvGraphicFramePr>
        <p:xfrm>
          <a:off x="1028700" y="2565770"/>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5.41</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TextBox 7"/>
          <p:cNvSpPr txBox="1"/>
          <p:nvPr/>
        </p:nvSpPr>
        <p:spPr>
          <a:xfrm>
            <a:off x="2403072" y="156131"/>
            <a:ext cx="14856228" cy="1609725"/>
          </a:xfrm>
          <a:prstGeom prst="rect">
            <a:avLst/>
          </a:prstGeom>
        </p:spPr>
        <p:txBody>
          <a:bodyPr lIns="0" tIns="0" rIns="0" bIns="0" rtlCol="0" anchor="t">
            <a:spAutoFit/>
          </a:bodyPr>
          <a:lstStyle/>
          <a:p>
            <a:pPr algn="r">
              <a:lnSpc>
                <a:spcPts val="12599"/>
              </a:lnSpc>
            </a:pPr>
            <a:r>
              <a:rPr lang="en-US" sz="9000">
                <a:solidFill>
                  <a:srgbClr val="6D6D6D"/>
                </a:solidFill>
                <a:latin typeface="Angelica"/>
                <a:ea typeface="Angelica"/>
                <a:cs typeface="Angelica"/>
                <a:sym typeface="Angelica"/>
              </a:rPr>
              <a:t>Ergebnis These 1</a:t>
            </a:r>
          </a:p>
        </p:txBody>
      </p:sp>
      <p:sp>
        <p:nvSpPr>
          <p:cNvPr id="8" name="TextBox 8"/>
          <p:cNvSpPr txBox="1"/>
          <p:nvPr/>
        </p:nvSpPr>
        <p:spPr>
          <a:xfrm>
            <a:off x="1028700" y="1854483"/>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Einschätzung Priorität</a:t>
            </a:r>
          </a:p>
        </p:txBody>
      </p:sp>
      <p:graphicFrame>
        <p:nvGraphicFramePr>
          <p:cNvPr id="9" name="Table 9"/>
          <p:cNvGraphicFramePr>
            <a:graphicFrameLocks noGrp="1"/>
          </p:cNvGraphicFramePr>
          <p:nvPr>
            <p:extLst>
              <p:ext uri="{D42A27DB-BD31-4B8C-83A1-F6EECF244321}">
                <p14:modId xmlns:p14="http://schemas.microsoft.com/office/powerpoint/2010/main" val="932153747"/>
              </p:ext>
            </p:extLst>
          </p:nvPr>
        </p:nvGraphicFramePr>
        <p:xfrm>
          <a:off x="1028700" y="5895034"/>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6.74</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183747"/>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Nutzen und Chancen für die </a:t>
            </a:r>
            <a:r>
              <a:rPr lang="en-US" sz="3121">
                <a:solidFill>
                  <a:srgbClr val="D69900"/>
                </a:solidFill>
                <a:latin typeface="Arimo"/>
                <a:ea typeface="Arimo"/>
                <a:cs typeface="Arimo"/>
                <a:sym typeface="Arimo"/>
              </a:rPr>
              <a:t>SKG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1" name="Freeform 4">
            <a:extLst>
              <a:ext uri="{FF2B5EF4-FFF2-40B4-BE49-F238E27FC236}">
                <a16:creationId xmlns:a16="http://schemas.microsoft.com/office/drawing/2014/main" id="{5EF4EE29-BA91-4033-931E-246526A2932C}"/>
              </a:ext>
            </a:extLst>
          </p:cNvPr>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Freeform 2"/>
          <p:cNvSpPr/>
          <p:nvPr/>
        </p:nvSpPr>
        <p:spPr>
          <a:xfrm rot="-5676143">
            <a:off x="-3030859" y="-5784299"/>
            <a:ext cx="8404801" cy="6528421"/>
          </a:xfrm>
          <a:custGeom>
            <a:avLst/>
            <a:gdLst/>
            <a:ahLst/>
            <a:cxnLst/>
            <a:rect l="l" t="t" r="r" b="b"/>
            <a:pathLst>
              <a:path w="8404801" h="6528421">
                <a:moveTo>
                  <a:pt x="0" y="0"/>
                </a:moveTo>
                <a:lnTo>
                  <a:pt x="8404802" y="0"/>
                </a:lnTo>
                <a:lnTo>
                  <a:pt x="8404802" y="6528421"/>
                </a:lnTo>
                <a:lnTo>
                  <a:pt x="0" y="6528421"/>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6" name="Table 6"/>
          <p:cNvGraphicFramePr>
            <a:graphicFrameLocks noGrp="1"/>
          </p:cNvGraphicFramePr>
          <p:nvPr>
            <p:extLst>
              <p:ext uri="{D42A27DB-BD31-4B8C-83A1-F6EECF244321}">
                <p14:modId xmlns:p14="http://schemas.microsoft.com/office/powerpoint/2010/main" val="4107003048"/>
              </p:ext>
            </p:extLst>
          </p:nvPr>
        </p:nvGraphicFramePr>
        <p:xfrm>
          <a:off x="1028700" y="2565770"/>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4.63</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TextBox 7"/>
          <p:cNvSpPr txBox="1"/>
          <p:nvPr/>
        </p:nvSpPr>
        <p:spPr>
          <a:xfrm>
            <a:off x="2403072" y="156131"/>
            <a:ext cx="14856228" cy="1609725"/>
          </a:xfrm>
          <a:prstGeom prst="rect">
            <a:avLst/>
          </a:prstGeom>
        </p:spPr>
        <p:txBody>
          <a:bodyPr lIns="0" tIns="0" rIns="0" bIns="0" rtlCol="0" anchor="t">
            <a:spAutoFit/>
          </a:bodyPr>
          <a:lstStyle/>
          <a:p>
            <a:pPr algn="r">
              <a:lnSpc>
                <a:spcPts val="12599"/>
              </a:lnSpc>
            </a:pPr>
            <a:r>
              <a:rPr lang="en-US" sz="9000">
                <a:solidFill>
                  <a:srgbClr val="6D6D6D"/>
                </a:solidFill>
                <a:latin typeface="Angelica"/>
                <a:ea typeface="Angelica"/>
                <a:cs typeface="Angelica"/>
                <a:sym typeface="Angelica"/>
              </a:rPr>
              <a:t>Ergebnis These 1</a:t>
            </a:r>
          </a:p>
        </p:txBody>
      </p:sp>
      <p:sp>
        <p:nvSpPr>
          <p:cNvPr id="8" name="TextBox 8"/>
          <p:cNvSpPr txBox="1"/>
          <p:nvPr/>
        </p:nvSpPr>
        <p:spPr>
          <a:xfrm>
            <a:off x="1028700" y="1854483"/>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Risiken und Gefahren für die </a:t>
            </a:r>
            <a:r>
              <a:rPr lang="en-US" sz="3121">
                <a:solidFill>
                  <a:srgbClr val="D69900"/>
                </a:solidFill>
                <a:latin typeface="Arimo"/>
                <a:ea typeface="Arimo"/>
                <a:cs typeface="Arimo"/>
                <a:sym typeface="Arimo"/>
              </a:rPr>
              <a:t>SKG </a:t>
            </a:r>
          </a:p>
        </p:txBody>
      </p:sp>
      <p:graphicFrame>
        <p:nvGraphicFramePr>
          <p:cNvPr id="9" name="Table 9"/>
          <p:cNvGraphicFramePr>
            <a:graphicFrameLocks noGrp="1"/>
          </p:cNvGraphicFramePr>
          <p:nvPr>
            <p:extLst>
              <p:ext uri="{D42A27DB-BD31-4B8C-83A1-F6EECF244321}">
                <p14:modId xmlns:p14="http://schemas.microsoft.com/office/powerpoint/2010/main" val="3192933149"/>
              </p:ext>
            </p:extLst>
          </p:nvPr>
        </p:nvGraphicFramePr>
        <p:xfrm>
          <a:off x="1028700" y="5895034"/>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5.03</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183747"/>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Nutzen und Chancen für die </a:t>
            </a:r>
            <a:r>
              <a:rPr lang="en-US" sz="3121">
                <a:solidFill>
                  <a:srgbClr val="D69900"/>
                </a:solidFill>
                <a:latin typeface="Arimo"/>
                <a:ea typeface="Arimo"/>
                <a:cs typeface="Arimo"/>
                <a:sym typeface="Arimo"/>
              </a:rPr>
              <a:t>Organisationen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9" name="Freeform 4">
            <a:extLst>
              <a:ext uri="{FF2B5EF4-FFF2-40B4-BE49-F238E27FC236}">
                <a16:creationId xmlns:a16="http://schemas.microsoft.com/office/drawing/2014/main" id="{5ADEFDBC-871F-43FD-A944-1579644C7804}"/>
              </a:ext>
            </a:extLst>
          </p:cNvPr>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Freeform 2"/>
          <p:cNvSpPr/>
          <p:nvPr/>
        </p:nvSpPr>
        <p:spPr>
          <a:xfrm rot="-5676143">
            <a:off x="-3030859" y="-5784299"/>
            <a:ext cx="8404801" cy="6528421"/>
          </a:xfrm>
          <a:custGeom>
            <a:avLst/>
            <a:gdLst/>
            <a:ahLst/>
            <a:cxnLst/>
            <a:rect l="l" t="t" r="r" b="b"/>
            <a:pathLst>
              <a:path w="8404801" h="6528421">
                <a:moveTo>
                  <a:pt x="0" y="0"/>
                </a:moveTo>
                <a:lnTo>
                  <a:pt x="8404802" y="0"/>
                </a:lnTo>
                <a:lnTo>
                  <a:pt x="8404802" y="6528421"/>
                </a:lnTo>
                <a:lnTo>
                  <a:pt x="0" y="6528421"/>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6" name="Table 6"/>
          <p:cNvGraphicFramePr>
            <a:graphicFrameLocks noGrp="1"/>
          </p:cNvGraphicFramePr>
          <p:nvPr>
            <p:extLst>
              <p:ext uri="{D42A27DB-BD31-4B8C-83A1-F6EECF244321}">
                <p14:modId xmlns:p14="http://schemas.microsoft.com/office/powerpoint/2010/main" val="3443653344"/>
              </p:ext>
            </p:extLst>
          </p:nvPr>
        </p:nvGraphicFramePr>
        <p:xfrm>
          <a:off x="1028700" y="2565770"/>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4.97</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TextBox 7"/>
          <p:cNvSpPr txBox="1"/>
          <p:nvPr/>
        </p:nvSpPr>
        <p:spPr>
          <a:xfrm>
            <a:off x="2403072" y="156131"/>
            <a:ext cx="14856228" cy="1609725"/>
          </a:xfrm>
          <a:prstGeom prst="rect">
            <a:avLst/>
          </a:prstGeom>
        </p:spPr>
        <p:txBody>
          <a:bodyPr lIns="0" tIns="0" rIns="0" bIns="0" rtlCol="0" anchor="t">
            <a:spAutoFit/>
          </a:bodyPr>
          <a:lstStyle/>
          <a:p>
            <a:pPr algn="r">
              <a:lnSpc>
                <a:spcPts val="12599"/>
              </a:lnSpc>
            </a:pPr>
            <a:r>
              <a:rPr lang="en-US" sz="9000">
                <a:solidFill>
                  <a:srgbClr val="6D6D6D"/>
                </a:solidFill>
                <a:latin typeface="Angelica"/>
                <a:ea typeface="Angelica"/>
                <a:cs typeface="Angelica"/>
                <a:sym typeface="Angelica"/>
              </a:rPr>
              <a:t>Ergebnis These 1</a:t>
            </a:r>
          </a:p>
        </p:txBody>
      </p:sp>
      <p:sp>
        <p:nvSpPr>
          <p:cNvPr id="8" name="TextBox 8"/>
          <p:cNvSpPr txBox="1"/>
          <p:nvPr/>
        </p:nvSpPr>
        <p:spPr>
          <a:xfrm>
            <a:off x="1028700" y="1854483"/>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Risiken und Gefahren für die </a:t>
            </a:r>
            <a:r>
              <a:rPr lang="en-US" sz="3121">
                <a:solidFill>
                  <a:srgbClr val="D69900"/>
                </a:solidFill>
                <a:latin typeface="Arimo"/>
                <a:ea typeface="Arimo"/>
                <a:cs typeface="Arimo"/>
                <a:sym typeface="Arimo"/>
              </a:rPr>
              <a:t>Organisationen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403072" y="320958"/>
            <a:ext cx="14856228" cy="1609725"/>
          </a:xfrm>
          <a:prstGeom prst="rect">
            <a:avLst/>
          </a:prstGeom>
        </p:spPr>
        <p:txBody>
          <a:bodyPr lIns="0" tIns="0" rIns="0" bIns="0" rtlCol="0" anchor="t">
            <a:spAutoFit/>
          </a:bodyPr>
          <a:lstStyle/>
          <a:p>
            <a:pPr algn="r">
              <a:lnSpc>
                <a:spcPts val="12599"/>
              </a:lnSpc>
            </a:pPr>
            <a:r>
              <a:rPr lang="en-US" sz="9000">
                <a:solidFill>
                  <a:srgbClr val="6D6D6D"/>
                </a:solidFill>
                <a:latin typeface="Angelica"/>
                <a:ea typeface="Angelica"/>
                <a:cs typeface="Angelica"/>
                <a:sym typeface="Angelica"/>
              </a:rPr>
              <a:t>Ergebnis These 2</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extLst>
              <p:ext uri="{D42A27DB-BD31-4B8C-83A1-F6EECF244321}">
                <p14:modId xmlns:p14="http://schemas.microsoft.com/office/powerpoint/2010/main" val="3275761477"/>
              </p:ext>
            </p:extLst>
          </p:nvPr>
        </p:nvGraphicFramePr>
        <p:xfrm>
          <a:off x="1028700" y="2742121"/>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5.19</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30834"/>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Einschätzung Priorität</a:t>
            </a:r>
          </a:p>
        </p:txBody>
      </p:sp>
      <p:graphicFrame>
        <p:nvGraphicFramePr>
          <p:cNvPr id="9" name="Table 9"/>
          <p:cNvGraphicFramePr>
            <a:graphicFrameLocks noGrp="1"/>
          </p:cNvGraphicFramePr>
          <p:nvPr>
            <p:extLst>
              <p:ext uri="{D42A27DB-BD31-4B8C-83A1-F6EECF244321}">
                <p14:modId xmlns:p14="http://schemas.microsoft.com/office/powerpoint/2010/main" val="1096624297"/>
              </p:ext>
            </p:extLst>
          </p:nvPr>
        </p:nvGraphicFramePr>
        <p:xfrm>
          <a:off x="1028700" y="6071385"/>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7.56</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360098"/>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Nutzen und Chancen für die </a:t>
            </a:r>
            <a:r>
              <a:rPr lang="en-US" sz="3121">
                <a:solidFill>
                  <a:srgbClr val="D69900"/>
                </a:solidFill>
                <a:latin typeface="Arimo"/>
                <a:ea typeface="Arimo"/>
                <a:cs typeface="Arimo"/>
                <a:sym typeface="Arimo"/>
              </a:rPr>
              <a:t>SKG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6600" b="1" dirty="0">
                <a:latin typeface="Arial" panose="020B0604020202020204" pitchFamily="34" charset="0"/>
                <a:cs typeface="Arial" panose="020B0604020202020204" pitchFamily="34" charset="0"/>
              </a:rPr>
              <a:t>Herausforderungen der</a:t>
            </a:r>
            <a:br>
              <a:rPr lang="de-DE" sz="6600" b="1" dirty="0">
                <a:latin typeface="Arial" panose="020B0604020202020204" pitchFamily="34" charset="0"/>
                <a:cs typeface="Arial" panose="020B0604020202020204" pitchFamily="34" charset="0"/>
              </a:rPr>
            </a:br>
            <a:r>
              <a:rPr lang="de-DE" sz="6600" b="1" dirty="0">
                <a:latin typeface="Arial" panose="020B0604020202020204" pitchFamily="34" charset="0"/>
                <a:cs typeface="Arial" panose="020B0604020202020204" pitchFamily="34" charset="0"/>
              </a:rPr>
              <a:t>Strategischen Verbandsentwicklung</a:t>
            </a:r>
            <a:endParaRPr lang="de-DE" sz="4800" dirty="0">
              <a:latin typeface="Solanel Light" panose="00000400000000000000" pitchFamily="50" charset="0"/>
            </a:endParaRPr>
          </a:p>
        </p:txBody>
      </p:sp>
      <p:sp>
        <p:nvSpPr>
          <p:cNvPr id="3" name="Textplatzhalter 2"/>
          <p:cNvSpPr>
            <a:spLocks noGrp="1"/>
          </p:cNvSpPr>
          <p:nvPr>
            <p:ph type="body" sz="quarter" idx="13"/>
          </p:nvPr>
        </p:nvSpPr>
        <p:spPr>
          <a:xfrm>
            <a:off x="395287" y="8199668"/>
            <a:ext cx="16178213" cy="1302348"/>
          </a:xfrm>
        </p:spPr>
        <p:txBody>
          <a:bodyPr/>
          <a:lstStyle/>
          <a:p>
            <a:r>
              <a:rPr lang="de-DE" sz="4200" dirty="0">
                <a:latin typeface="Arial" panose="020B0604020202020204" pitchFamily="34" charset="0"/>
                <a:cs typeface="Arial" panose="020B0604020202020204" pitchFamily="34" charset="0"/>
              </a:rPr>
              <a:t>Prof. Dr. Markus Gmür</a:t>
            </a:r>
          </a:p>
        </p:txBody>
      </p:sp>
    </p:spTree>
    <p:extLst>
      <p:ext uri="{BB962C8B-B14F-4D97-AF65-F5344CB8AC3E}">
        <p14:creationId xmlns:p14="http://schemas.microsoft.com/office/powerpoint/2010/main" val="3371042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403072" y="320958"/>
            <a:ext cx="14856228" cy="1609725"/>
          </a:xfrm>
          <a:prstGeom prst="rect">
            <a:avLst/>
          </a:prstGeom>
        </p:spPr>
        <p:txBody>
          <a:bodyPr lIns="0" tIns="0" rIns="0" bIns="0" rtlCol="0" anchor="t">
            <a:spAutoFit/>
          </a:bodyPr>
          <a:lstStyle/>
          <a:p>
            <a:pPr algn="r">
              <a:lnSpc>
                <a:spcPts val="12599"/>
              </a:lnSpc>
            </a:pPr>
            <a:r>
              <a:rPr lang="en-US" sz="9000">
                <a:solidFill>
                  <a:srgbClr val="6D6D6D"/>
                </a:solidFill>
                <a:latin typeface="Angelica"/>
                <a:ea typeface="Angelica"/>
                <a:cs typeface="Angelica"/>
                <a:sym typeface="Angelica"/>
              </a:rPr>
              <a:t>Ergebnis These 2</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extLst>
              <p:ext uri="{D42A27DB-BD31-4B8C-83A1-F6EECF244321}">
                <p14:modId xmlns:p14="http://schemas.microsoft.com/office/powerpoint/2010/main" val="485486104"/>
              </p:ext>
            </p:extLst>
          </p:nvPr>
        </p:nvGraphicFramePr>
        <p:xfrm>
          <a:off x="1028700" y="2791893"/>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5.20</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80606"/>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Risiken und Gefahren für die </a:t>
            </a:r>
            <a:r>
              <a:rPr lang="en-US" sz="3121">
                <a:solidFill>
                  <a:srgbClr val="D69900"/>
                </a:solidFill>
                <a:latin typeface="Arimo"/>
                <a:ea typeface="Arimo"/>
                <a:cs typeface="Arimo"/>
                <a:sym typeface="Arimo"/>
              </a:rPr>
              <a:t>SKG </a:t>
            </a:r>
          </a:p>
        </p:txBody>
      </p:sp>
      <p:graphicFrame>
        <p:nvGraphicFramePr>
          <p:cNvPr id="9" name="Table 9"/>
          <p:cNvGraphicFramePr>
            <a:graphicFrameLocks noGrp="1"/>
          </p:cNvGraphicFramePr>
          <p:nvPr>
            <p:extLst>
              <p:ext uri="{D42A27DB-BD31-4B8C-83A1-F6EECF244321}">
                <p14:modId xmlns:p14="http://schemas.microsoft.com/office/powerpoint/2010/main" val="3340834457"/>
              </p:ext>
            </p:extLst>
          </p:nvPr>
        </p:nvGraphicFramePr>
        <p:xfrm>
          <a:off x="1028700" y="6121157"/>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5.06</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409870"/>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Nutzen und Chancen für die </a:t>
            </a:r>
            <a:r>
              <a:rPr lang="en-US" sz="3121">
                <a:solidFill>
                  <a:srgbClr val="D69900"/>
                </a:solidFill>
                <a:latin typeface="Arimo"/>
                <a:ea typeface="Arimo"/>
                <a:cs typeface="Arimo"/>
                <a:sym typeface="Arimo"/>
              </a:rPr>
              <a:t>Organisationen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403072" y="320958"/>
            <a:ext cx="14856228" cy="1609725"/>
          </a:xfrm>
          <a:prstGeom prst="rect">
            <a:avLst/>
          </a:prstGeom>
        </p:spPr>
        <p:txBody>
          <a:bodyPr lIns="0" tIns="0" rIns="0" bIns="0" rtlCol="0" anchor="t">
            <a:spAutoFit/>
          </a:bodyPr>
          <a:lstStyle/>
          <a:p>
            <a:pPr algn="r">
              <a:lnSpc>
                <a:spcPts val="12599"/>
              </a:lnSpc>
            </a:pPr>
            <a:r>
              <a:rPr lang="en-US" sz="9000">
                <a:solidFill>
                  <a:srgbClr val="6D6D6D"/>
                </a:solidFill>
                <a:latin typeface="Angelica"/>
                <a:ea typeface="Angelica"/>
                <a:cs typeface="Angelica"/>
                <a:sym typeface="Angelica"/>
              </a:rPr>
              <a:t>Ergebnis These 2</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extLst>
              <p:ext uri="{D42A27DB-BD31-4B8C-83A1-F6EECF244321}">
                <p14:modId xmlns:p14="http://schemas.microsoft.com/office/powerpoint/2010/main" val="3382284210"/>
              </p:ext>
            </p:extLst>
          </p:nvPr>
        </p:nvGraphicFramePr>
        <p:xfrm>
          <a:off x="1028700" y="2803895"/>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4.66</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92608"/>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Risiken und Gefahren für die </a:t>
            </a:r>
            <a:r>
              <a:rPr lang="en-US" sz="3121">
                <a:solidFill>
                  <a:srgbClr val="D69900"/>
                </a:solidFill>
                <a:latin typeface="Arimo"/>
                <a:ea typeface="Arimo"/>
                <a:cs typeface="Arimo"/>
                <a:sym typeface="Arimo"/>
              </a:rPr>
              <a:t>Organisationen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403072" y="320958"/>
            <a:ext cx="14856228" cy="1609725"/>
          </a:xfrm>
          <a:prstGeom prst="rect">
            <a:avLst/>
          </a:prstGeom>
        </p:spPr>
        <p:txBody>
          <a:bodyPr lIns="0" tIns="0" rIns="0" bIns="0" rtlCol="0" anchor="t">
            <a:spAutoFit/>
          </a:bodyPr>
          <a:lstStyle/>
          <a:p>
            <a:pPr algn="r">
              <a:lnSpc>
                <a:spcPts val="12599"/>
              </a:lnSpc>
            </a:pPr>
            <a:r>
              <a:rPr lang="en-US" sz="9000">
                <a:solidFill>
                  <a:srgbClr val="6D6D6D"/>
                </a:solidFill>
                <a:latin typeface="Angelica"/>
                <a:ea typeface="Angelica"/>
                <a:cs typeface="Angelica"/>
                <a:sym typeface="Angelica"/>
              </a:rPr>
              <a:t>Ergebnis These 3</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extLst>
              <p:ext uri="{D42A27DB-BD31-4B8C-83A1-F6EECF244321}">
                <p14:modId xmlns:p14="http://schemas.microsoft.com/office/powerpoint/2010/main" val="2708665599"/>
              </p:ext>
            </p:extLst>
          </p:nvPr>
        </p:nvGraphicFramePr>
        <p:xfrm>
          <a:off x="1028700" y="2732596"/>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5.09</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21309"/>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Einschätzung Priorität</a:t>
            </a:r>
          </a:p>
        </p:txBody>
      </p:sp>
      <p:graphicFrame>
        <p:nvGraphicFramePr>
          <p:cNvPr id="9" name="Table 9"/>
          <p:cNvGraphicFramePr>
            <a:graphicFrameLocks noGrp="1"/>
          </p:cNvGraphicFramePr>
          <p:nvPr>
            <p:extLst>
              <p:ext uri="{D42A27DB-BD31-4B8C-83A1-F6EECF244321}">
                <p14:modId xmlns:p14="http://schemas.microsoft.com/office/powerpoint/2010/main" val="926754651"/>
              </p:ext>
            </p:extLst>
          </p:nvPr>
        </p:nvGraphicFramePr>
        <p:xfrm>
          <a:off x="1028700" y="6061860"/>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5.46</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350573"/>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Nutzen und Chancen für die </a:t>
            </a:r>
            <a:r>
              <a:rPr lang="en-US" sz="3121">
                <a:solidFill>
                  <a:srgbClr val="D69900"/>
                </a:solidFill>
                <a:latin typeface="Arimo"/>
                <a:ea typeface="Arimo"/>
                <a:cs typeface="Arimo"/>
                <a:sym typeface="Arimo"/>
              </a:rPr>
              <a:t>SKG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403072" y="320958"/>
            <a:ext cx="14856228" cy="1609725"/>
          </a:xfrm>
          <a:prstGeom prst="rect">
            <a:avLst/>
          </a:prstGeom>
        </p:spPr>
        <p:txBody>
          <a:bodyPr lIns="0" tIns="0" rIns="0" bIns="0" rtlCol="0" anchor="t">
            <a:spAutoFit/>
          </a:bodyPr>
          <a:lstStyle/>
          <a:p>
            <a:pPr algn="r">
              <a:lnSpc>
                <a:spcPts val="12599"/>
              </a:lnSpc>
            </a:pPr>
            <a:r>
              <a:rPr lang="en-US" sz="9000">
                <a:solidFill>
                  <a:srgbClr val="6D6D6D"/>
                </a:solidFill>
                <a:latin typeface="Angelica"/>
                <a:ea typeface="Angelica"/>
                <a:cs typeface="Angelica"/>
                <a:sym typeface="Angelica"/>
              </a:rPr>
              <a:t>Ergebnis These 3</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extLst>
              <p:ext uri="{D42A27DB-BD31-4B8C-83A1-F6EECF244321}">
                <p14:modId xmlns:p14="http://schemas.microsoft.com/office/powerpoint/2010/main" val="792220602"/>
              </p:ext>
            </p:extLst>
          </p:nvPr>
        </p:nvGraphicFramePr>
        <p:xfrm>
          <a:off x="1028700" y="2791893"/>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4.97</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80606"/>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Risiken und Gefahren für die </a:t>
            </a:r>
            <a:r>
              <a:rPr lang="en-US" sz="3121">
                <a:solidFill>
                  <a:srgbClr val="D69900"/>
                </a:solidFill>
                <a:latin typeface="Arimo"/>
                <a:ea typeface="Arimo"/>
                <a:cs typeface="Arimo"/>
                <a:sym typeface="Arimo"/>
              </a:rPr>
              <a:t>SKG </a:t>
            </a:r>
          </a:p>
        </p:txBody>
      </p:sp>
      <p:graphicFrame>
        <p:nvGraphicFramePr>
          <p:cNvPr id="9" name="Table 9"/>
          <p:cNvGraphicFramePr>
            <a:graphicFrameLocks noGrp="1"/>
          </p:cNvGraphicFramePr>
          <p:nvPr>
            <p:extLst>
              <p:ext uri="{D42A27DB-BD31-4B8C-83A1-F6EECF244321}">
                <p14:modId xmlns:p14="http://schemas.microsoft.com/office/powerpoint/2010/main" val="806131011"/>
              </p:ext>
            </p:extLst>
          </p:nvPr>
        </p:nvGraphicFramePr>
        <p:xfrm>
          <a:off x="1028700" y="6121157"/>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5.34</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409870"/>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Nutzen und Chancen für die </a:t>
            </a:r>
            <a:r>
              <a:rPr lang="en-US" sz="3121">
                <a:solidFill>
                  <a:srgbClr val="D69900"/>
                </a:solidFill>
                <a:latin typeface="Arimo"/>
                <a:ea typeface="Arimo"/>
                <a:cs typeface="Arimo"/>
                <a:sym typeface="Arimo"/>
              </a:rPr>
              <a:t>Organisationen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403072" y="320958"/>
            <a:ext cx="14856228" cy="1609725"/>
          </a:xfrm>
          <a:prstGeom prst="rect">
            <a:avLst/>
          </a:prstGeom>
        </p:spPr>
        <p:txBody>
          <a:bodyPr lIns="0" tIns="0" rIns="0" bIns="0" rtlCol="0" anchor="t">
            <a:spAutoFit/>
          </a:bodyPr>
          <a:lstStyle/>
          <a:p>
            <a:pPr algn="r">
              <a:lnSpc>
                <a:spcPts val="12599"/>
              </a:lnSpc>
            </a:pPr>
            <a:r>
              <a:rPr lang="en-US" sz="9000">
                <a:solidFill>
                  <a:srgbClr val="6D6D6D"/>
                </a:solidFill>
                <a:latin typeface="Angelica"/>
                <a:ea typeface="Angelica"/>
                <a:cs typeface="Angelica"/>
                <a:sym typeface="Angelica"/>
              </a:rPr>
              <a:t>Ergebnis These 3</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extLst>
              <p:ext uri="{D42A27DB-BD31-4B8C-83A1-F6EECF244321}">
                <p14:modId xmlns:p14="http://schemas.microsoft.com/office/powerpoint/2010/main" val="2914733012"/>
              </p:ext>
            </p:extLst>
          </p:nvPr>
        </p:nvGraphicFramePr>
        <p:xfrm>
          <a:off x="1028700" y="2803895"/>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4.57</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92608"/>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Risiken und Gefahren für die </a:t>
            </a:r>
            <a:r>
              <a:rPr lang="en-US" sz="3121">
                <a:solidFill>
                  <a:srgbClr val="D69900"/>
                </a:solidFill>
                <a:latin typeface="Arimo"/>
                <a:ea typeface="Arimo"/>
                <a:cs typeface="Arimo"/>
                <a:sym typeface="Arimo"/>
              </a:rPr>
              <a:t>Organisationen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403072" y="320958"/>
            <a:ext cx="14856228" cy="1609725"/>
          </a:xfrm>
          <a:prstGeom prst="rect">
            <a:avLst/>
          </a:prstGeom>
        </p:spPr>
        <p:txBody>
          <a:bodyPr lIns="0" tIns="0" rIns="0" bIns="0" rtlCol="0" anchor="t">
            <a:spAutoFit/>
          </a:bodyPr>
          <a:lstStyle/>
          <a:p>
            <a:pPr algn="r">
              <a:lnSpc>
                <a:spcPts val="12599"/>
              </a:lnSpc>
            </a:pPr>
            <a:r>
              <a:rPr lang="en-US" sz="9000">
                <a:solidFill>
                  <a:srgbClr val="6D6D6D"/>
                </a:solidFill>
                <a:latin typeface="Angelica"/>
                <a:ea typeface="Angelica"/>
                <a:cs typeface="Angelica"/>
                <a:sym typeface="Angelica"/>
              </a:rPr>
              <a:t>Ergebnis These 4</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extLst>
              <p:ext uri="{D42A27DB-BD31-4B8C-83A1-F6EECF244321}">
                <p14:modId xmlns:p14="http://schemas.microsoft.com/office/powerpoint/2010/main" val="3316674832"/>
              </p:ext>
            </p:extLst>
          </p:nvPr>
        </p:nvGraphicFramePr>
        <p:xfrm>
          <a:off x="1028700" y="3074899"/>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7.66</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363612"/>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Einschätzung Priorität</a:t>
            </a:r>
          </a:p>
        </p:txBody>
      </p:sp>
      <p:graphicFrame>
        <p:nvGraphicFramePr>
          <p:cNvPr id="9" name="Table 9"/>
          <p:cNvGraphicFramePr>
            <a:graphicFrameLocks noGrp="1"/>
          </p:cNvGraphicFramePr>
          <p:nvPr>
            <p:extLst>
              <p:ext uri="{D42A27DB-BD31-4B8C-83A1-F6EECF244321}">
                <p14:modId xmlns:p14="http://schemas.microsoft.com/office/powerpoint/2010/main" val="3380781813"/>
              </p:ext>
            </p:extLst>
          </p:nvPr>
        </p:nvGraphicFramePr>
        <p:xfrm>
          <a:off x="1028700" y="6106464"/>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8.17</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395177"/>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Nutzen und Chancen für die </a:t>
            </a:r>
            <a:r>
              <a:rPr lang="en-US" sz="3121">
                <a:solidFill>
                  <a:srgbClr val="D69900"/>
                </a:solidFill>
                <a:latin typeface="Arimo"/>
                <a:ea typeface="Arimo"/>
                <a:cs typeface="Arimo"/>
                <a:sym typeface="Arimo"/>
              </a:rPr>
              <a:t>SKG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403072" y="320958"/>
            <a:ext cx="14856228" cy="1609725"/>
          </a:xfrm>
          <a:prstGeom prst="rect">
            <a:avLst/>
          </a:prstGeom>
        </p:spPr>
        <p:txBody>
          <a:bodyPr lIns="0" tIns="0" rIns="0" bIns="0" rtlCol="0" anchor="t">
            <a:spAutoFit/>
          </a:bodyPr>
          <a:lstStyle/>
          <a:p>
            <a:pPr algn="r">
              <a:lnSpc>
                <a:spcPts val="12599"/>
              </a:lnSpc>
            </a:pPr>
            <a:r>
              <a:rPr lang="en-US" sz="9000">
                <a:solidFill>
                  <a:srgbClr val="6D6D6D"/>
                </a:solidFill>
                <a:latin typeface="Angelica"/>
                <a:ea typeface="Angelica"/>
                <a:cs typeface="Angelica"/>
                <a:sym typeface="Angelica"/>
              </a:rPr>
              <a:t>Ergebnis These 4</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extLst>
              <p:ext uri="{D42A27DB-BD31-4B8C-83A1-F6EECF244321}">
                <p14:modId xmlns:p14="http://schemas.microsoft.com/office/powerpoint/2010/main" val="2696631636"/>
              </p:ext>
            </p:extLst>
          </p:nvPr>
        </p:nvGraphicFramePr>
        <p:xfrm>
          <a:off x="1028700" y="2791893"/>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2.89</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80606"/>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Risiken und Gefahren für die </a:t>
            </a:r>
            <a:r>
              <a:rPr lang="en-US" sz="3121">
                <a:solidFill>
                  <a:srgbClr val="D69900"/>
                </a:solidFill>
                <a:latin typeface="Arimo"/>
                <a:ea typeface="Arimo"/>
                <a:cs typeface="Arimo"/>
                <a:sym typeface="Arimo"/>
              </a:rPr>
              <a:t>SKG </a:t>
            </a:r>
          </a:p>
        </p:txBody>
      </p:sp>
      <p:graphicFrame>
        <p:nvGraphicFramePr>
          <p:cNvPr id="9" name="Table 9"/>
          <p:cNvGraphicFramePr>
            <a:graphicFrameLocks noGrp="1"/>
          </p:cNvGraphicFramePr>
          <p:nvPr>
            <p:extLst>
              <p:ext uri="{D42A27DB-BD31-4B8C-83A1-F6EECF244321}">
                <p14:modId xmlns:p14="http://schemas.microsoft.com/office/powerpoint/2010/main" val="2746031188"/>
              </p:ext>
            </p:extLst>
          </p:nvPr>
        </p:nvGraphicFramePr>
        <p:xfrm>
          <a:off x="1028700" y="6121157"/>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7.09</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409870"/>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Nutzen und Chancen für die </a:t>
            </a:r>
            <a:r>
              <a:rPr lang="en-US" sz="3121">
                <a:solidFill>
                  <a:srgbClr val="D69900"/>
                </a:solidFill>
                <a:latin typeface="Arimo"/>
                <a:ea typeface="Arimo"/>
                <a:cs typeface="Arimo"/>
                <a:sym typeface="Arimo"/>
              </a:rPr>
              <a:t>Organisationen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403072" y="320958"/>
            <a:ext cx="14856228" cy="1609725"/>
          </a:xfrm>
          <a:prstGeom prst="rect">
            <a:avLst/>
          </a:prstGeom>
        </p:spPr>
        <p:txBody>
          <a:bodyPr lIns="0" tIns="0" rIns="0" bIns="0" rtlCol="0" anchor="t">
            <a:spAutoFit/>
          </a:bodyPr>
          <a:lstStyle/>
          <a:p>
            <a:pPr algn="r">
              <a:lnSpc>
                <a:spcPts val="12599"/>
              </a:lnSpc>
            </a:pPr>
            <a:r>
              <a:rPr lang="en-US" sz="9000">
                <a:solidFill>
                  <a:srgbClr val="6D6D6D"/>
                </a:solidFill>
                <a:latin typeface="Angelica"/>
                <a:ea typeface="Angelica"/>
                <a:cs typeface="Angelica"/>
                <a:sym typeface="Angelica"/>
              </a:rPr>
              <a:t>Ergebnis These 4</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extLst>
              <p:ext uri="{D42A27DB-BD31-4B8C-83A1-F6EECF244321}">
                <p14:modId xmlns:p14="http://schemas.microsoft.com/office/powerpoint/2010/main" val="2309955689"/>
              </p:ext>
            </p:extLst>
          </p:nvPr>
        </p:nvGraphicFramePr>
        <p:xfrm>
          <a:off x="1028700" y="2803895"/>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2.71</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92608"/>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Risiken und Gefahren für die </a:t>
            </a:r>
            <a:r>
              <a:rPr lang="en-US" sz="3121">
                <a:solidFill>
                  <a:srgbClr val="D69900"/>
                </a:solidFill>
                <a:latin typeface="Arimo"/>
                <a:ea typeface="Arimo"/>
                <a:cs typeface="Arimo"/>
                <a:sym typeface="Arimo"/>
              </a:rPr>
              <a:t>Organisationen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403072" y="320958"/>
            <a:ext cx="14856228" cy="1609725"/>
          </a:xfrm>
          <a:prstGeom prst="rect">
            <a:avLst/>
          </a:prstGeom>
        </p:spPr>
        <p:txBody>
          <a:bodyPr lIns="0" tIns="0" rIns="0" bIns="0" rtlCol="0" anchor="t">
            <a:spAutoFit/>
          </a:bodyPr>
          <a:lstStyle/>
          <a:p>
            <a:pPr algn="r">
              <a:lnSpc>
                <a:spcPts val="12599"/>
              </a:lnSpc>
            </a:pPr>
            <a:r>
              <a:rPr lang="en-US" sz="9000">
                <a:solidFill>
                  <a:srgbClr val="6D6D6D"/>
                </a:solidFill>
                <a:latin typeface="Angelica"/>
                <a:ea typeface="Angelica"/>
                <a:cs typeface="Angelica"/>
                <a:sym typeface="Angelica"/>
              </a:rPr>
              <a:t>Ergebnis These 5</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extLst>
              <p:ext uri="{D42A27DB-BD31-4B8C-83A1-F6EECF244321}">
                <p14:modId xmlns:p14="http://schemas.microsoft.com/office/powerpoint/2010/main" val="2379263003"/>
              </p:ext>
            </p:extLst>
          </p:nvPr>
        </p:nvGraphicFramePr>
        <p:xfrm>
          <a:off x="1028700" y="2810943"/>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2.77</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99656"/>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Einschätzung Priorität</a:t>
            </a:r>
          </a:p>
        </p:txBody>
      </p:sp>
      <p:graphicFrame>
        <p:nvGraphicFramePr>
          <p:cNvPr id="9" name="Table 9"/>
          <p:cNvGraphicFramePr>
            <a:graphicFrameLocks noGrp="1"/>
          </p:cNvGraphicFramePr>
          <p:nvPr>
            <p:extLst>
              <p:ext uri="{D42A27DB-BD31-4B8C-83A1-F6EECF244321}">
                <p14:modId xmlns:p14="http://schemas.microsoft.com/office/powerpoint/2010/main" val="4087244679"/>
              </p:ext>
            </p:extLst>
          </p:nvPr>
        </p:nvGraphicFramePr>
        <p:xfrm>
          <a:off x="1028700" y="6140207"/>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3.93</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428920"/>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Nutzen und Chancen für die </a:t>
            </a:r>
            <a:r>
              <a:rPr lang="en-US" sz="3121">
                <a:solidFill>
                  <a:srgbClr val="D69900"/>
                </a:solidFill>
                <a:latin typeface="Arimo"/>
                <a:ea typeface="Arimo"/>
                <a:cs typeface="Arimo"/>
                <a:sym typeface="Arimo"/>
              </a:rPr>
              <a:t>SKG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403072" y="320958"/>
            <a:ext cx="14856228" cy="1609725"/>
          </a:xfrm>
          <a:prstGeom prst="rect">
            <a:avLst/>
          </a:prstGeom>
        </p:spPr>
        <p:txBody>
          <a:bodyPr lIns="0" tIns="0" rIns="0" bIns="0" rtlCol="0" anchor="t">
            <a:spAutoFit/>
          </a:bodyPr>
          <a:lstStyle/>
          <a:p>
            <a:pPr algn="r">
              <a:lnSpc>
                <a:spcPts val="12599"/>
              </a:lnSpc>
            </a:pPr>
            <a:r>
              <a:rPr lang="en-US" sz="9000">
                <a:solidFill>
                  <a:srgbClr val="6D6D6D"/>
                </a:solidFill>
                <a:latin typeface="Angelica"/>
                <a:ea typeface="Angelica"/>
                <a:cs typeface="Angelica"/>
                <a:sym typeface="Angelica"/>
              </a:rPr>
              <a:t>Ergebnis These 5</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extLst>
              <p:ext uri="{D42A27DB-BD31-4B8C-83A1-F6EECF244321}">
                <p14:modId xmlns:p14="http://schemas.microsoft.com/office/powerpoint/2010/main" val="3086318252"/>
              </p:ext>
            </p:extLst>
          </p:nvPr>
        </p:nvGraphicFramePr>
        <p:xfrm>
          <a:off x="1028700" y="2791893"/>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6.71</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80606"/>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Risiken und Gefahren für die </a:t>
            </a:r>
            <a:r>
              <a:rPr lang="en-US" sz="3121">
                <a:solidFill>
                  <a:srgbClr val="D69900"/>
                </a:solidFill>
                <a:latin typeface="Arimo"/>
                <a:ea typeface="Arimo"/>
                <a:cs typeface="Arimo"/>
                <a:sym typeface="Arimo"/>
              </a:rPr>
              <a:t>SKG </a:t>
            </a:r>
          </a:p>
        </p:txBody>
      </p:sp>
      <p:graphicFrame>
        <p:nvGraphicFramePr>
          <p:cNvPr id="9" name="Table 9"/>
          <p:cNvGraphicFramePr>
            <a:graphicFrameLocks noGrp="1"/>
          </p:cNvGraphicFramePr>
          <p:nvPr>
            <p:extLst>
              <p:ext uri="{D42A27DB-BD31-4B8C-83A1-F6EECF244321}">
                <p14:modId xmlns:p14="http://schemas.microsoft.com/office/powerpoint/2010/main" val="1170004821"/>
              </p:ext>
            </p:extLst>
          </p:nvPr>
        </p:nvGraphicFramePr>
        <p:xfrm>
          <a:off x="1028700" y="6121157"/>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3.97</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409870"/>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Nutzen und Chancen für die </a:t>
            </a:r>
            <a:r>
              <a:rPr lang="en-US" sz="3121">
                <a:solidFill>
                  <a:srgbClr val="D69900"/>
                </a:solidFill>
                <a:latin typeface="Arimo"/>
                <a:ea typeface="Arimo"/>
                <a:cs typeface="Arimo"/>
                <a:sym typeface="Arimo"/>
              </a:rPr>
              <a:t>Organisationen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3A458-4BE4-CFBA-DE33-603FD13A9F60}"/>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B5034731-DA45-A583-3491-5E6E29755B82}"/>
              </a:ext>
            </a:extLst>
          </p:cNvPr>
          <p:cNvSpPr>
            <a:spLocks noGrp="1"/>
          </p:cNvSpPr>
          <p:nvPr>
            <p:ph sz="quarter" idx="4"/>
          </p:nvPr>
        </p:nvSpPr>
        <p:spPr>
          <a:xfrm>
            <a:off x="395288" y="1746432"/>
            <a:ext cx="17738541" cy="7778568"/>
          </a:xfrm>
        </p:spPr>
        <p:txBody>
          <a:bodyPr/>
          <a:lstStyle/>
          <a:p>
            <a:pPr marL="0" indent="0">
              <a:lnSpc>
                <a:spcPct val="108000"/>
              </a:lnSpc>
              <a:spcAft>
                <a:spcPts val="900"/>
              </a:spcAft>
              <a:buNone/>
            </a:pPr>
            <a:r>
              <a:rPr lang="de-CH" sz="4200" b="1" dirty="0">
                <a:latin typeface="Arial" panose="020B0604020202020204" pitchFamily="34" charset="0"/>
                <a:cs typeface="Arial" panose="020B0604020202020204" pitchFamily="34" charset="0"/>
              </a:rPr>
              <a:t>Verbände stehen vor wachsenden Herausforderungen, </a:t>
            </a:r>
            <a:r>
              <a:rPr lang="de-CH" sz="4200" dirty="0">
                <a:latin typeface="Arial" panose="020B0604020202020204" pitchFamily="34" charset="0"/>
                <a:cs typeface="Arial" panose="020B0604020202020204" pitchFamily="34" charset="0"/>
              </a:rPr>
              <a:t>wie z.B. …</a:t>
            </a:r>
          </a:p>
          <a:p>
            <a:pPr>
              <a:lnSpc>
                <a:spcPct val="108000"/>
              </a:lnSpc>
              <a:spcAft>
                <a:spcPts val="900"/>
              </a:spcAft>
            </a:pPr>
            <a:r>
              <a:rPr lang="de-CH" sz="3600" dirty="0">
                <a:latin typeface="Arial" panose="020B0604020202020204" pitchFamily="34" charset="0"/>
                <a:cs typeface="Arial" panose="020B0604020202020204" pitchFamily="34" charset="0"/>
              </a:rPr>
              <a:t>Individualisierung der Lebenslagen und Werthaltungen führt zu einer Ausdifferenzierung der Erwartungen bei gleichzeitiger Suche nach klaren Grenzziehungen für die eigene Identität.</a:t>
            </a:r>
          </a:p>
          <a:p>
            <a:pPr>
              <a:lnSpc>
                <a:spcPct val="108000"/>
              </a:lnSpc>
              <a:spcAft>
                <a:spcPts val="900"/>
              </a:spcAft>
            </a:pPr>
            <a:r>
              <a:rPr lang="de-CH" sz="3600" dirty="0">
                <a:latin typeface="Arial" panose="020B0604020202020204" pitchFamily="34" charset="0"/>
                <a:cs typeface="Arial" panose="020B0604020202020204" pitchFamily="34" charset="0"/>
              </a:rPr>
              <a:t>Genereller Rückgang der Bereitschaft zur Bindung an </a:t>
            </a:r>
            <a:br>
              <a:rPr lang="de-CH" sz="3600" dirty="0">
                <a:latin typeface="Arial" panose="020B0604020202020204" pitchFamily="34" charset="0"/>
                <a:cs typeface="Arial" panose="020B0604020202020204" pitchFamily="34" charset="0"/>
              </a:rPr>
            </a:br>
            <a:r>
              <a:rPr lang="de-CH" sz="3600" dirty="0">
                <a:latin typeface="Arial" panose="020B0604020202020204" pitchFamily="34" charset="0"/>
                <a:cs typeface="Arial" panose="020B0604020202020204" pitchFamily="34" charset="0"/>
              </a:rPr>
              <a:t>Vereine und Verbände sowie zum ehrenamtlichen</a:t>
            </a:r>
            <a:br>
              <a:rPr lang="de-CH" sz="3600" dirty="0">
                <a:latin typeface="Arial" panose="020B0604020202020204" pitchFamily="34" charset="0"/>
                <a:cs typeface="Arial" panose="020B0604020202020204" pitchFamily="34" charset="0"/>
              </a:rPr>
            </a:br>
            <a:r>
              <a:rPr lang="de-CH" sz="3600" dirty="0">
                <a:latin typeface="Arial" panose="020B0604020202020204" pitchFamily="34" charset="0"/>
                <a:cs typeface="Arial" panose="020B0604020202020204" pitchFamily="34" charset="0"/>
              </a:rPr>
              <a:t>Engagement.</a:t>
            </a:r>
          </a:p>
          <a:p>
            <a:pPr>
              <a:lnSpc>
                <a:spcPct val="108000"/>
              </a:lnSpc>
              <a:spcAft>
                <a:spcPts val="900"/>
              </a:spcAft>
            </a:pPr>
            <a:r>
              <a:rPr lang="de-CH" sz="3600" dirty="0">
                <a:latin typeface="Arial" panose="020B0604020202020204" pitchFamily="34" charset="0"/>
                <a:cs typeface="Arial" panose="020B0604020202020204" pitchFamily="34" charset="0"/>
              </a:rPr>
              <a:t>Höhere Professionalitätserwartungen an das Verbands-</a:t>
            </a:r>
            <a:br>
              <a:rPr lang="de-CH" sz="3600" dirty="0">
                <a:latin typeface="Arial" panose="020B0604020202020204" pitchFamily="34" charset="0"/>
                <a:cs typeface="Arial" panose="020B0604020202020204" pitchFamily="34" charset="0"/>
              </a:rPr>
            </a:br>
            <a:r>
              <a:rPr lang="de-CH" sz="3600" dirty="0" err="1">
                <a:latin typeface="Arial" panose="020B0604020202020204" pitchFamily="34" charset="0"/>
                <a:cs typeface="Arial" panose="020B0604020202020204" pitchFamily="34" charset="0"/>
              </a:rPr>
              <a:t>management</a:t>
            </a:r>
            <a:r>
              <a:rPr lang="de-CH" sz="3600" dirty="0">
                <a:latin typeface="Arial" panose="020B0604020202020204" pitchFamily="34" charset="0"/>
                <a:cs typeface="Arial" panose="020B0604020202020204" pitchFamily="34" charset="0"/>
              </a:rPr>
              <a:t> in den Kernfunktionen aber auch bzgl.</a:t>
            </a:r>
            <a:br>
              <a:rPr lang="de-CH" sz="3600" dirty="0">
                <a:latin typeface="Arial" panose="020B0604020202020204" pitchFamily="34" charset="0"/>
                <a:cs typeface="Arial" panose="020B0604020202020204" pitchFamily="34" charset="0"/>
              </a:rPr>
            </a:br>
            <a:r>
              <a:rPr lang="de-CH" sz="3600" dirty="0">
                <a:latin typeface="Arial" panose="020B0604020202020204" pitchFamily="34" charset="0"/>
                <a:cs typeface="Arial" panose="020B0604020202020204" pitchFamily="34" charset="0"/>
              </a:rPr>
              <a:t>gesellschaftlicher Anforderungen (Achtsamkeit, Nicht-</a:t>
            </a:r>
            <a:br>
              <a:rPr lang="de-CH" sz="3600">
                <a:latin typeface="Arial" panose="020B0604020202020204" pitchFamily="34" charset="0"/>
                <a:cs typeface="Arial" panose="020B0604020202020204" pitchFamily="34" charset="0"/>
              </a:rPr>
            </a:br>
            <a:r>
              <a:rPr lang="de-CH" sz="3600">
                <a:latin typeface="Arial" panose="020B0604020202020204" pitchFamily="34" charset="0"/>
                <a:cs typeface="Arial" panose="020B0604020202020204" pitchFamily="34" charset="0"/>
              </a:rPr>
              <a:t>Diskriminierung, Nachhaltigkeit, …)</a:t>
            </a:r>
            <a:endParaRPr lang="de-CH" sz="3600" dirty="0">
              <a:latin typeface="Arial" panose="020B0604020202020204" pitchFamily="34" charset="0"/>
              <a:cs typeface="Arial" panose="020B0604020202020204" pitchFamily="34" charset="0"/>
            </a:endParaRPr>
          </a:p>
          <a:p>
            <a:pPr>
              <a:lnSpc>
                <a:spcPct val="108000"/>
              </a:lnSpc>
              <a:spcAft>
                <a:spcPts val="900"/>
              </a:spcAft>
            </a:pPr>
            <a:endParaRPr lang="de-CH" sz="3600" dirty="0">
              <a:latin typeface="Arial" panose="020B0604020202020204" pitchFamily="34" charset="0"/>
              <a:cs typeface="Arial" panose="020B0604020202020204" pitchFamily="34" charset="0"/>
            </a:endParaRPr>
          </a:p>
        </p:txBody>
      </p:sp>
      <p:sp>
        <p:nvSpPr>
          <p:cNvPr id="3" name="Textplatzhalter 2">
            <a:extLst>
              <a:ext uri="{FF2B5EF4-FFF2-40B4-BE49-F238E27FC236}">
                <a16:creationId xmlns:a16="http://schemas.microsoft.com/office/drawing/2014/main" id="{9B16D7EB-1ECD-71CC-1B2E-DF692180941B}"/>
              </a:ext>
            </a:extLst>
          </p:cNvPr>
          <p:cNvSpPr>
            <a:spLocks noGrp="1"/>
          </p:cNvSpPr>
          <p:nvPr>
            <p:ph type="body" sz="quarter" idx="18"/>
          </p:nvPr>
        </p:nvSpPr>
        <p:spPr>
          <a:xfrm>
            <a:off x="8134351" y="0"/>
            <a:ext cx="9758363" cy="1124262"/>
          </a:xfrm>
        </p:spPr>
        <p:txBody>
          <a:bodyPr/>
          <a:lstStyle/>
          <a:p>
            <a:r>
              <a:rPr lang="de-CH" dirty="0"/>
              <a:t>Ausgangspunkte</a:t>
            </a:r>
            <a:endParaRPr lang="fr-CH" dirty="0"/>
          </a:p>
        </p:txBody>
      </p:sp>
      <p:pic>
        <p:nvPicPr>
          <p:cNvPr id="5" name="Grafik 4" descr="Ein Bild, das Im Haus, Wand, Person, computer enthält.&#10;&#10;Automatisch generierte Beschreibung">
            <a:extLst>
              <a:ext uri="{FF2B5EF4-FFF2-40B4-BE49-F238E27FC236}">
                <a16:creationId xmlns:a16="http://schemas.microsoft.com/office/drawing/2014/main" id="{BFFB2B1E-966A-8427-00B6-18A2D18F12E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2643946" y="4908356"/>
            <a:ext cx="5489883" cy="5191520"/>
          </a:xfrm>
          <a:prstGeom prst="rect">
            <a:avLst/>
          </a:prstGeom>
        </p:spPr>
      </p:pic>
    </p:spTree>
    <p:extLst>
      <p:ext uri="{BB962C8B-B14F-4D97-AF65-F5344CB8AC3E}">
        <p14:creationId xmlns:p14="http://schemas.microsoft.com/office/powerpoint/2010/main" val="38216464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403072" y="320958"/>
            <a:ext cx="14856228" cy="1609725"/>
          </a:xfrm>
          <a:prstGeom prst="rect">
            <a:avLst/>
          </a:prstGeom>
        </p:spPr>
        <p:txBody>
          <a:bodyPr lIns="0" tIns="0" rIns="0" bIns="0" rtlCol="0" anchor="t">
            <a:spAutoFit/>
          </a:bodyPr>
          <a:lstStyle/>
          <a:p>
            <a:pPr algn="r">
              <a:lnSpc>
                <a:spcPts val="12599"/>
              </a:lnSpc>
            </a:pPr>
            <a:r>
              <a:rPr lang="en-US" sz="9000">
                <a:solidFill>
                  <a:srgbClr val="6D6D6D"/>
                </a:solidFill>
                <a:latin typeface="Angelica"/>
                <a:ea typeface="Angelica"/>
                <a:cs typeface="Angelica"/>
                <a:sym typeface="Angelica"/>
              </a:rPr>
              <a:t>Ergebnis These 5</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extLst>
              <p:ext uri="{D42A27DB-BD31-4B8C-83A1-F6EECF244321}">
                <p14:modId xmlns:p14="http://schemas.microsoft.com/office/powerpoint/2010/main" val="32667072"/>
              </p:ext>
            </p:extLst>
          </p:nvPr>
        </p:nvGraphicFramePr>
        <p:xfrm>
          <a:off x="1028700" y="2803895"/>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5.26</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92608"/>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Risiken und Gefahren für die </a:t>
            </a:r>
            <a:r>
              <a:rPr lang="en-US" sz="3121">
                <a:solidFill>
                  <a:srgbClr val="D69900"/>
                </a:solidFill>
                <a:latin typeface="Arimo"/>
                <a:ea typeface="Arimo"/>
                <a:cs typeface="Arimo"/>
                <a:sym typeface="Arimo"/>
              </a:rPr>
              <a:t>Organisationen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403072" y="320958"/>
            <a:ext cx="14856228" cy="1609725"/>
          </a:xfrm>
          <a:prstGeom prst="rect">
            <a:avLst/>
          </a:prstGeom>
        </p:spPr>
        <p:txBody>
          <a:bodyPr lIns="0" tIns="0" rIns="0" bIns="0" rtlCol="0" anchor="t">
            <a:spAutoFit/>
          </a:bodyPr>
          <a:lstStyle/>
          <a:p>
            <a:pPr algn="r">
              <a:lnSpc>
                <a:spcPts val="12599"/>
              </a:lnSpc>
            </a:pPr>
            <a:r>
              <a:rPr lang="en-US" sz="9000">
                <a:solidFill>
                  <a:srgbClr val="6D6D6D"/>
                </a:solidFill>
                <a:latin typeface="Angelica"/>
                <a:ea typeface="Angelica"/>
                <a:cs typeface="Angelica"/>
                <a:sym typeface="Angelica"/>
              </a:rPr>
              <a:t>Ergebnis These 6</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extLst>
              <p:ext uri="{D42A27DB-BD31-4B8C-83A1-F6EECF244321}">
                <p14:modId xmlns:p14="http://schemas.microsoft.com/office/powerpoint/2010/main" val="286178329"/>
              </p:ext>
            </p:extLst>
          </p:nvPr>
        </p:nvGraphicFramePr>
        <p:xfrm>
          <a:off x="1028700" y="2839518"/>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3.06</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128231"/>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Einschätzung Priorität</a:t>
            </a:r>
          </a:p>
        </p:txBody>
      </p:sp>
      <p:graphicFrame>
        <p:nvGraphicFramePr>
          <p:cNvPr id="9" name="Table 9"/>
          <p:cNvGraphicFramePr>
            <a:graphicFrameLocks noGrp="1"/>
          </p:cNvGraphicFramePr>
          <p:nvPr>
            <p:extLst>
              <p:ext uri="{D42A27DB-BD31-4B8C-83A1-F6EECF244321}">
                <p14:modId xmlns:p14="http://schemas.microsoft.com/office/powerpoint/2010/main" val="3848156720"/>
              </p:ext>
            </p:extLst>
          </p:nvPr>
        </p:nvGraphicFramePr>
        <p:xfrm>
          <a:off x="1028700" y="6168782"/>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4.49</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457495"/>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Nutzen und Chancen für die </a:t>
            </a:r>
            <a:r>
              <a:rPr lang="en-US" sz="3121">
                <a:solidFill>
                  <a:srgbClr val="D69900"/>
                </a:solidFill>
                <a:latin typeface="Arimo"/>
                <a:ea typeface="Arimo"/>
                <a:cs typeface="Arimo"/>
                <a:sym typeface="Arimo"/>
              </a:rPr>
              <a:t>SKG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403072" y="320958"/>
            <a:ext cx="14856228" cy="1609725"/>
          </a:xfrm>
          <a:prstGeom prst="rect">
            <a:avLst/>
          </a:prstGeom>
        </p:spPr>
        <p:txBody>
          <a:bodyPr lIns="0" tIns="0" rIns="0" bIns="0" rtlCol="0" anchor="t">
            <a:spAutoFit/>
          </a:bodyPr>
          <a:lstStyle/>
          <a:p>
            <a:pPr algn="r">
              <a:lnSpc>
                <a:spcPts val="12599"/>
              </a:lnSpc>
            </a:pPr>
            <a:r>
              <a:rPr lang="en-US" sz="9000">
                <a:solidFill>
                  <a:srgbClr val="6D6D6D"/>
                </a:solidFill>
                <a:latin typeface="Angelica"/>
                <a:ea typeface="Angelica"/>
                <a:cs typeface="Angelica"/>
                <a:sym typeface="Angelica"/>
              </a:rPr>
              <a:t>Ergebnis These 6</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extLst>
              <p:ext uri="{D42A27DB-BD31-4B8C-83A1-F6EECF244321}">
                <p14:modId xmlns:p14="http://schemas.microsoft.com/office/powerpoint/2010/main" val="3135021196"/>
              </p:ext>
            </p:extLst>
          </p:nvPr>
        </p:nvGraphicFramePr>
        <p:xfrm>
          <a:off x="1028700" y="2791893"/>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4.56</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80606"/>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Risiken und Gefahren für die </a:t>
            </a:r>
            <a:r>
              <a:rPr lang="en-US" sz="3121">
                <a:solidFill>
                  <a:srgbClr val="D69900"/>
                </a:solidFill>
                <a:latin typeface="Arimo"/>
                <a:ea typeface="Arimo"/>
                <a:cs typeface="Arimo"/>
                <a:sym typeface="Arimo"/>
              </a:rPr>
              <a:t>SKG </a:t>
            </a:r>
          </a:p>
        </p:txBody>
      </p:sp>
      <p:graphicFrame>
        <p:nvGraphicFramePr>
          <p:cNvPr id="9" name="Table 9"/>
          <p:cNvGraphicFramePr>
            <a:graphicFrameLocks noGrp="1"/>
          </p:cNvGraphicFramePr>
          <p:nvPr>
            <p:extLst>
              <p:ext uri="{D42A27DB-BD31-4B8C-83A1-F6EECF244321}">
                <p14:modId xmlns:p14="http://schemas.microsoft.com/office/powerpoint/2010/main" val="868946089"/>
              </p:ext>
            </p:extLst>
          </p:nvPr>
        </p:nvGraphicFramePr>
        <p:xfrm>
          <a:off x="1028700" y="6121157"/>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4.11</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409870"/>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Nutzen und Chancen für die </a:t>
            </a:r>
            <a:r>
              <a:rPr lang="en-US" sz="3121">
                <a:solidFill>
                  <a:srgbClr val="D69900"/>
                </a:solidFill>
                <a:latin typeface="Arimo"/>
                <a:ea typeface="Arimo"/>
                <a:cs typeface="Arimo"/>
                <a:sym typeface="Arimo"/>
              </a:rPr>
              <a:t>Organisationen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403072" y="320958"/>
            <a:ext cx="14856228" cy="1609725"/>
          </a:xfrm>
          <a:prstGeom prst="rect">
            <a:avLst/>
          </a:prstGeom>
        </p:spPr>
        <p:txBody>
          <a:bodyPr lIns="0" tIns="0" rIns="0" bIns="0" rtlCol="0" anchor="t">
            <a:spAutoFit/>
          </a:bodyPr>
          <a:lstStyle/>
          <a:p>
            <a:pPr algn="r">
              <a:lnSpc>
                <a:spcPts val="12599"/>
              </a:lnSpc>
            </a:pPr>
            <a:r>
              <a:rPr lang="en-US" sz="9000">
                <a:solidFill>
                  <a:srgbClr val="6D6D6D"/>
                </a:solidFill>
                <a:latin typeface="Angelica"/>
                <a:ea typeface="Angelica"/>
                <a:cs typeface="Angelica"/>
                <a:sym typeface="Angelica"/>
              </a:rPr>
              <a:t>Ergebnis These 6</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extLst>
              <p:ext uri="{D42A27DB-BD31-4B8C-83A1-F6EECF244321}">
                <p14:modId xmlns:p14="http://schemas.microsoft.com/office/powerpoint/2010/main" val="3605992286"/>
              </p:ext>
            </p:extLst>
          </p:nvPr>
        </p:nvGraphicFramePr>
        <p:xfrm>
          <a:off x="1028700" y="2803895"/>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7.43</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92608"/>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Risiken und Gefahren für die </a:t>
            </a:r>
            <a:r>
              <a:rPr lang="en-US" sz="3121">
                <a:solidFill>
                  <a:srgbClr val="D69900"/>
                </a:solidFill>
                <a:latin typeface="Arimo"/>
                <a:ea typeface="Arimo"/>
                <a:cs typeface="Arimo"/>
                <a:sym typeface="Arimo"/>
              </a:rPr>
              <a:t>Organisationen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403072" y="320958"/>
            <a:ext cx="14856228" cy="1609725"/>
          </a:xfrm>
          <a:prstGeom prst="rect">
            <a:avLst/>
          </a:prstGeom>
        </p:spPr>
        <p:txBody>
          <a:bodyPr lIns="0" tIns="0" rIns="0" bIns="0" rtlCol="0" anchor="t">
            <a:spAutoFit/>
          </a:bodyPr>
          <a:lstStyle/>
          <a:p>
            <a:pPr algn="r">
              <a:lnSpc>
                <a:spcPts val="12599"/>
              </a:lnSpc>
            </a:pPr>
            <a:r>
              <a:rPr lang="en-US" sz="9000">
                <a:solidFill>
                  <a:srgbClr val="6D6D6D"/>
                </a:solidFill>
                <a:latin typeface="Angelica"/>
                <a:ea typeface="Angelica"/>
                <a:cs typeface="Angelica"/>
                <a:sym typeface="Angelica"/>
              </a:rPr>
              <a:t>Ergebnis These 7</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extLst>
              <p:ext uri="{D42A27DB-BD31-4B8C-83A1-F6EECF244321}">
                <p14:modId xmlns:p14="http://schemas.microsoft.com/office/powerpoint/2010/main" val="2408886558"/>
              </p:ext>
            </p:extLst>
          </p:nvPr>
        </p:nvGraphicFramePr>
        <p:xfrm>
          <a:off x="1028700" y="2565770"/>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4.34</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1854483"/>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Einschätzung Priorität</a:t>
            </a:r>
          </a:p>
        </p:txBody>
      </p:sp>
      <p:graphicFrame>
        <p:nvGraphicFramePr>
          <p:cNvPr id="9" name="Table 9"/>
          <p:cNvGraphicFramePr>
            <a:graphicFrameLocks noGrp="1"/>
          </p:cNvGraphicFramePr>
          <p:nvPr>
            <p:extLst>
              <p:ext uri="{D42A27DB-BD31-4B8C-83A1-F6EECF244321}">
                <p14:modId xmlns:p14="http://schemas.microsoft.com/office/powerpoint/2010/main" val="4204461464"/>
              </p:ext>
            </p:extLst>
          </p:nvPr>
        </p:nvGraphicFramePr>
        <p:xfrm>
          <a:off x="1028700" y="5895034"/>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6.94</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183747"/>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Nutzen und Chancen für die </a:t>
            </a:r>
            <a:r>
              <a:rPr lang="en-US" sz="3121">
                <a:solidFill>
                  <a:srgbClr val="D69900"/>
                </a:solidFill>
                <a:latin typeface="Arimo"/>
                <a:ea typeface="Arimo"/>
                <a:cs typeface="Arimo"/>
                <a:sym typeface="Arimo"/>
              </a:rPr>
              <a:t>SKG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403072" y="320958"/>
            <a:ext cx="14856228" cy="1609725"/>
          </a:xfrm>
          <a:prstGeom prst="rect">
            <a:avLst/>
          </a:prstGeom>
        </p:spPr>
        <p:txBody>
          <a:bodyPr lIns="0" tIns="0" rIns="0" bIns="0" rtlCol="0" anchor="t">
            <a:spAutoFit/>
          </a:bodyPr>
          <a:lstStyle/>
          <a:p>
            <a:pPr algn="r">
              <a:lnSpc>
                <a:spcPts val="12599"/>
              </a:lnSpc>
            </a:pPr>
            <a:r>
              <a:rPr lang="en-US" sz="9000">
                <a:solidFill>
                  <a:srgbClr val="6D6D6D"/>
                </a:solidFill>
                <a:latin typeface="Angelica"/>
                <a:ea typeface="Angelica"/>
                <a:cs typeface="Angelica"/>
                <a:sym typeface="Angelica"/>
              </a:rPr>
              <a:t>Ergebnis These 7</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extLst>
              <p:ext uri="{D42A27DB-BD31-4B8C-83A1-F6EECF244321}">
                <p14:modId xmlns:p14="http://schemas.microsoft.com/office/powerpoint/2010/main" val="2956507088"/>
              </p:ext>
            </p:extLst>
          </p:nvPr>
        </p:nvGraphicFramePr>
        <p:xfrm>
          <a:off x="1028700" y="2791893"/>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2.71</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80606"/>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Risiken und Gefahren für die </a:t>
            </a:r>
            <a:r>
              <a:rPr lang="en-US" sz="3121">
                <a:solidFill>
                  <a:srgbClr val="D69900"/>
                </a:solidFill>
                <a:latin typeface="Arimo"/>
                <a:ea typeface="Arimo"/>
                <a:cs typeface="Arimo"/>
                <a:sym typeface="Arimo"/>
              </a:rPr>
              <a:t>SKG </a:t>
            </a:r>
          </a:p>
        </p:txBody>
      </p:sp>
      <p:graphicFrame>
        <p:nvGraphicFramePr>
          <p:cNvPr id="9" name="Table 9"/>
          <p:cNvGraphicFramePr>
            <a:graphicFrameLocks noGrp="1"/>
          </p:cNvGraphicFramePr>
          <p:nvPr>
            <p:extLst>
              <p:ext uri="{D42A27DB-BD31-4B8C-83A1-F6EECF244321}">
                <p14:modId xmlns:p14="http://schemas.microsoft.com/office/powerpoint/2010/main" val="987707002"/>
              </p:ext>
            </p:extLst>
          </p:nvPr>
        </p:nvGraphicFramePr>
        <p:xfrm>
          <a:off x="1028700" y="6121157"/>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5.60</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409870"/>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Nutzen und Chancen für die </a:t>
            </a:r>
            <a:r>
              <a:rPr lang="en-US" sz="3121">
                <a:solidFill>
                  <a:srgbClr val="D69900"/>
                </a:solidFill>
                <a:latin typeface="Arimo"/>
                <a:ea typeface="Arimo"/>
                <a:cs typeface="Arimo"/>
                <a:sym typeface="Arimo"/>
              </a:rPr>
              <a:t>Organisationen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403072" y="320958"/>
            <a:ext cx="14856228" cy="1609725"/>
          </a:xfrm>
          <a:prstGeom prst="rect">
            <a:avLst/>
          </a:prstGeom>
        </p:spPr>
        <p:txBody>
          <a:bodyPr lIns="0" tIns="0" rIns="0" bIns="0" rtlCol="0" anchor="t">
            <a:spAutoFit/>
          </a:bodyPr>
          <a:lstStyle/>
          <a:p>
            <a:pPr algn="r">
              <a:lnSpc>
                <a:spcPts val="12599"/>
              </a:lnSpc>
            </a:pPr>
            <a:r>
              <a:rPr lang="en-US" sz="9000">
                <a:solidFill>
                  <a:srgbClr val="6D6D6D"/>
                </a:solidFill>
                <a:latin typeface="Angelica"/>
                <a:ea typeface="Angelica"/>
                <a:cs typeface="Angelica"/>
                <a:sym typeface="Angelica"/>
              </a:rPr>
              <a:t>Ergebnis These 7</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extLst>
              <p:ext uri="{D42A27DB-BD31-4B8C-83A1-F6EECF244321}">
                <p14:modId xmlns:p14="http://schemas.microsoft.com/office/powerpoint/2010/main" val="2375086343"/>
              </p:ext>
            </p:extLst>
          </p:nvPr>
        </p:nvGraphicFramePr>
        <p:xfrm>
          <a:off x="1028700" y="2803895"/>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6.09</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92608"/>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Risiken und Gefahren für die </a:t>
            </a:r>
            <a:r>
              <a:rPr lang="en-US" sz="3121">
                <a:solidFill>
                  <a:srgbClr val="D69900"/>
                </a:solidFill>
                <a:latin typeface="Arimo"/>
                <a:ea typeface="Arimo"/>
                <a:cs typeface="Arimo"/>
                <a:sym typeface="Arimo"/>
              </a:rPr>
              <a:t>Organisationen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403072" y="320958"/>
            <a:ext cx="14856228" cy="1609725"/>
          </a:xfrm>
          <a:prstGeom prst="rect">
            <a:avLst/>
          </a:prstGeom>
        </p:spPr>
        <p:txBody>
          <a:bodyPr lIns="0" tIns="0" rIns="0" bIns="0" rtlCol="0" anchor="t">
            <a:spAutoFit/>
          </a:bodyPr>
          <a:lstStyle/>
          <a:p>
            <a:pPr algn="r">
              <a:lnSpc>
                <a:spcPts val="12599"/>
              </a:lnSpc>
            </a:pPr>
            <a:r>
              <a:rPr lang="en-US" sz="9000">
                <a:solidFill>
                  <a:srgbClr val="6D6D6D"/>
                </a:solidFill>
                <a:latin typeface="Angelica"/>
                <a:ea typeface="Angelica"/>
                <a:cs typeface="Angelica"/>
                <a:sym typeface="Angelica"/>
              </a:rPr>
              <a:t>Ergebnis These 8</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extLst>
              <p:ext uri="{D42A27DB-BD31-4B8C-83A1-F6EECF244321}">
                <p14:modId xmlns:p14="http://schemas.microsoft.com/office/powerpoint/2010/main" val="3895517745"/>
              </p:ext>
            </p:extLst>
          </p:nvPr>
        </p:nvGraphicFramePr>
        <p:xfrm>
          <a:off x="1028700" y="2565770"/>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8.09</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1854483"/>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Einschätzung Priorität</a:t>
            </a:r>
          </a:p>
        </p:txBody>
      </p:sp>
      <p:graphicFrame>
        <p:nvGraphicFramePr>
          <p:cNvPr id="9" name="Table 9"/>
          <p:cNvGraphicFramePr>
            <a:graphicFrameLocks noGrp="1"/>
          </p:cNvGraphicFramePr>
          <p:nvPr>
            <p:extLst>
              <p:ext uri="{D42A27DB-BD31-4B8C-83A1-F6EECF244321}">
                <p14:modId xmlns:p14="http://schemas.microsoft.com/office/powerpoint/2010/main" val="1874189219"/>
              </p:ext>
            </p:extLst>
          </p:nvPr>
        </p:nvGraphicFramePr>
        <p:xfrm>
          <a:off x="1028700" y="5895034"/>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6.66</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183747"/>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Nutzen und Chancen für die </a:t>
            </a:r>
            <a:r>
              <a:rPr lang="en-US" sz="3121">
                <a:solidFill>
                  <a:srgbClr val="D69900"/>
                </a:solidFill>
                <a:latin typeface="Arimo"/>
                <a:ea typeface="Arimo"/>
                <a:cs typeface="Arimo"/>
                <a:sym typeface="Arimo"/>
              </a:rPr>
              <a:t>SKG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403072" y="320958"/>
            <a:ext cx="14856228" cy="1609725"/>
          </a:xfrm>
          <a:prstGeom prst="rect">
            <a:avLst/>
          </a:prstGeom>
        </p:spPr>
        <p:txBody>
          <a:bodyPr lIns="0" tIns="0" rIns="0" bIns="0" rtlCol="0" anchor="t">
            <a:spAutoFit/>
          </a:bodyPr>
          <a:lstStyle/>
          <a:p>
            <a:pPr algn="r">
              <a:lnSpc>
                <a:spcPts val="12599"/>
              </a:lnSpc>
            </a:pPr>
            <a:r>
              <a:rPr lang="en-US" sz="9000">
                <a:solidFill>
                  <a:srgbClr val="6D6D6D"/>
                </a:solidFill>
                <a:latin typeface="Angelica"/>
                <a:ea typeface="Angelica"/>
                <a:cs typeface="Angelica"/>
                <a:sym typeface="Angelica"/>
              </a:rPr>
              <a:t>Ergebnis These 8</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extLst>
              <p:ext uri="{D42A27DB-BD31-4B8C-83A1-F6EECF244321}">
                <p14:modId xmlns:p14="http://schemas.microsoft.com/office/powerpoint/2010/main" val="2080919350"/>
              </p:ext>
            </p:extLst>
          </p:nvPr>
        </p:nvGraphicFramePr>
        <p:xfrm>
          <a:off x="1028700" y="2791893"/>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3.69</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80606"/>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Risiken und Gefahren für die </a:t>
            </a:r>
            <a:r>
              <a:rPr lang="en-US" sz="3121">
                <a:solidFill>
                  <a:srgbClr val="D69900"/>
                </a:solidFill>
                <a:latin typeface="Arimo"/>
                <a:ea typeface="Arimo"/>
                <a:cs typeface="Arimo"/>
                <a:sym typeface="Arimo"/>
              </a:rPr>
              <a:t>SKG </a:t>
            </a:r>
          </a:p>
        </p:txBody>
      </p:sp>
      <p:graphicFrame>
        <p:nvGraphicFramePr>
          <p:cNvPr id="9" name="Table 9"/>
          <p:cNvGraphicFramePr>
            <a:graphicFrameLocks noGrp="1"/>
          </p:cNvGraphicFramePr>
          <p:nvPr>
            <p:extLst>
              <p:ext uri="{D42A27DB-BD31-4B8C-83A1-F6EECF244321}">
                <p14:modId xmlns:p14="http://schemas.microsoft.com/office/powerpoint/2010/main" val="632846270"/>
              </p:ext>
            </p:extLst>
          </p:nvPr>
        </p:nvGraphicFramePr>
        <p:xfrm>
          <a:off x="1028700" y="6121157"/>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8.49</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Box 10"/>
          <p:cNvSpPr txBox="1"/>
          <p:nvPr/>
        </p:nvSpPr>
        <p:spPr>
          <a:xfrm>
            <a:off x="1028700" y="5409870"/>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Nutzen und Chancen für die </a:t>
            </a:r>
            <a:r>
              <a:rPr lang="en-US" sz="3121">
                <a:solidFill>
                  <a:srgbClr val="D69900"/>
                </a:solidFill>
                <a:latin typeface="Arimo"/>
                <a:ea typeface="Arimo"/>
                <a:cs typeface="Arimo"/>
                <a:sym typeface="Arimo"/>
              </a:rPr>
              <a:t>Organisationen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403072" y="320958"/>
            <a:ext cx="14856228" cy="1609725"/>
          </a:xfrm>
          <a:prstGeom prst="rect">
            <a:avLst/>
          </a:prstGeom>
        </p:spPr>
        <p:txBody>
          <a:bodyPr lIns="0" tIns="0" rIns="0" bIns="0" rtlCol="0" anchor="t">
            <a:spAutoFit/>
          </a:bodyPr>
          <a:lstStyle/>
          <a:p>
            <a:pPr algn="r">
              <a:lnSpc>
                <a:spcPts val="12599"/>
              </a:lnSpc>
            </a:pPr>
            <a:r>
              <a:rPr lang="en-US" sz="9000">
                <a:solidFill>
                  <a:srgbClr val="6D6D6D"/>
                </a:solidFill>
                <a:latin typeface="Angelica"/>
                <a:ea typeface="Angelica"/>
                <a:cs typeface="Angelica"/>
                <a:sym typeface="Angelica"/>
              </a:rPr>
              <a:t>Ergebnis These 8</a:t>
            </a:r>
          </a:p>
        </p:txBody>
      </p:sp>
      <p:sp>
        <p:nvSpPr>
          <p:cNvPr id="3" name="Freeform 3"/>
          <p:cNvSpPr/>
          <p:nvPr/>
        </p:nvSpPr>
        <p:spPr>
          <a:xfrm rot="-5676143">
            <a:off x="-3473312" y="-5341846"/>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4" name="Freeform 4"/>
          <p:cNvSpPr/>
          <p:nvPr/>
        </p:nvSpPr>
        <p:spPr>
          <a:xfrm>
            <a:off x="13916004" y="8589211"/>
            <a:ext cx="5485647" cy="5650011"/>
          </a:xfrm>
          <a:custGeom>
            <a:avLst/>
            <a:gdLst/>
            <a:ahLst/>
            <a:cxnLst/>
            <a:rect l="l" t="t" r="r" b="b"/>
            <a:pathLst>
              <a:path w="5485647" h="5650011">
                <a:moveTo>
                  <a:pt x="0" y="0"/>
                </a:moveTo>
                <a:lnTo>
                  <a:pt x="5485647" y="0"/>
                </a:lnTo>
                <a:lnTo>
                  <a:pt x="5485647"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6"/>
            <a:stretch>
              <a:fillRect/>
            </a:stretch>
          </a:blipFill>
        </p:spPr>
      </p:sp>
      <p:sp>
        <p:nvSpPr>
          <p:cNvPr id="6" name="Freeform 6"/>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sp>
      <p:graphicFrame>
        <p:nvGraphicFramePr>
          <p:cNvPr id="7" name="Table 7"/>
          <p:cNvGraphicFramePr>
            <a:graphicFrameLocks noGrp="1"/>
          </p:cNvGraphicFramePr>
          <p:nvPr>
            <p:extLst>
              <p:ext uri="{D42A27DB-BD31-4B8C-83A1-F6EECF244321}">
                <p14:modId xmlns:p14="http://schemas.microsoft.com/office/powerpoint/2010/main" val="1954229237"/>
              </p:ext>
            </p:extLst>
          </p:nvPr>
        </p:nvGraphicFramePr>
        <p:xfrm>
          <a:off x="1028700" y="2803895"/>
          <a:ext cx="16230600" cy="2280031"/>
        </p:xfrm>
        <a:graphic>
          <a:graphicData uri="http://schemas.openxmlformats.org/drawingml/2006/table">
            <a:tbl>
              <a:tblPr/>
              <a:tblGrid>
                <a:gridCol w="1683125">
                  <a:extLst>
                    <a:ext uri="{9D8B030D-6E8A-4147-A177-3AD203B41FA5}">
                      <a16:colId xmlns:a16="http://schemas.microsoft.com/office/drawing/2014/main" val="20000"/>
                    </a:ext>
                  </a:extLst>
                </a:gridCol>
                <a:gridCol w="1683125">
                  <a:extLst>
                    <a:ext uri="{9D8B030D-6E8A-4147-A177-3AD203B41FA5}">
                      <a16:colId xmlns:a16="http://schemas.microsoft.com/office/drawing/2014/main" val="20001"/>
                    </a:ext>
                  </a:extLst>
                </a:gridCol>
                <a:gridCol w="1683125">
                  <a:extLst>
                    <a:ext uri="{9D8B030D-6E8A-4147-A177-3AD203B41FA5}">
                      <a16:colId xmlns:a16="http://schemas.microsoft.com/office/drawing/2014/main" val="20002"/>
                    </a:ext>
                  </a:extLst>
                </a:gridCol>
                <a:gridCol w="1683125">
                  <a:extLst>
                    <a:ext uri="{9D8B030D-6E8A-4147-A177-3AD203B41FA5}">
                      <a16:colId xmlns:a16="http://schemas.microsoft.com/office/drawing/2014/main" val="20003"/>
                    </a:ext>
                  </a:extLst>
                </a:gridCol>
                <a:gridCol w="1683125">
                  <a:extLst>
                    <a:ext uri="{9D8B030D-6E8A-4147-A177-3AD203B41FA5}">
                      <a16:colId xmlns:a16="http://schemas.microsoft.com/office/drawing/2014/main" val="20004"/>
                    </a:ext>
                  </a:extLst>
                </a:gridCol>
                <a:gridCol w="1562995">
                  <a:extLst>
                    <a:ext uri="{9D8B030D-6E8A-4147-A177-3AD203B41FA5}">
                      <a16:colId xmlns:a16="http://schemas.microsoft.com/office/drawing/2014/main" val="20005"/>
                    </a:ext>
                  </a:extLst>
                </a:gridCol>
                <a:gridCol w="1562995">
                  <a:extLst>
                    <a:ext uri="{9D8B030D-6E8A-4147-A177-3AD203B41FA5}">
                      <a16:colId xmlns:a16="http://schemas.microsoft.com/office/drawing/2014/main" val="20006"/>
                    </a:ext>
                  </a:extLst>
                </a:gridCol>
                <a:gridCol w="1562995">
                  <a:extLst>
                    <a:ext uri="{9D8B030D-6E8A-4147-A177-3AD203B41FA5}">
                      <a16:colId xmlns:a16="http://schemas.microsoft.com/office/drawing/2014/main" val="20007"/>
                    </a:ext>
                  </a:extLst>
                </a:gridCol>
                <a:gridCol w="1562995">
                  <a:extLst>
                    <a:ext uri="{9D8B030D-6E8A-4147-A177-3AD203B41FA5}">
                      <a16:colId xmlns:a16="http://schemas.microsoft.com/office/drawing/2014/main" val="20008"/>
                    </a:ext>
                  </a:extLst>
                </a:gridCol>
                <a:gridCol w="1562995">
                  <a:extLst>
                    <a:ext uri="{9D8B030D-6E8A-4147-A177-3AD203B41FA5}">
                      <a16:colId xmlns:a16="http://schemas.microsoft.com/office/drawing/2014/main" val="20009"/>
                    </a:ext>
                  </a:extLst>
                </a:gridCol>
              </a:tblGrid>
              <a:tr h="1185415">
                <a:tc>
                  <a:txBody>
                    <a:bodyPr/>
                    <a:lstStyle/>
                    <a:p>
                      <a:pPr algn="ctr">
                        <a:lnSpc>
                          <a:spcPts val="4900"/>
                        </a:lnSpc>
                        <a:defRPr/>
                      </a:pPr>
                      <a:r>
                        <a:rPr lang="en-US" sz="3500">
                          <a:solidFill>
                            <a:srgbClr val="000000"/>
                          </a:solidFill>
                          <a:latin typeface="Angelica"/>
                          <a:ea typeface="Angelica"/>
                          <a:cs typeface="Angelica"/>
                          <a:sym typeface="Angelica"/>
                        </a:rPr>
                        <a:t>1</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4</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Angelica"/>
                          <a:ea typeface="Angelica"/>
                          <a:cs typeface="Angelica"/>
                          <a:sym typeface="Angelica"/>
                        </a:rPr>
                        <a:t>10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4616">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r>
                        <a:rPr lang="en-US" sz="4400" b="1" dirty="0"/>
                        <a:t>2.63</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90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8"/>
          <p:cNvSpPr txBox="1"/>
          <p:nvPr/>
        </p:nvSpPr>
        <p:spPr>
          <a:xfrm>
            <a:off x="1028700" y="2092608"/>
            <a:ext cx="16230600" cy="549362"/>
          </a:xfrm>
          <a:prstGeom prst="rect">
            <a:avLst/>
          </a:prstGeom>
        </p:spPr>
        <p:txBody>
          <a:bodyPr lIns="0" tIns="0" rIns="0" bIns="0" rtlCol="0" anchor="t">
            <a:spAutoFit/>
          </a:bodyPr>
          <a:lstStyle/>
          <a:p>
            <a:pPr algn="l">
              <a:lnSpc>
                <a:spcPts val="4370"/>
              </a:lnSpc>
            </a:pPr>
            <a:r>
              <a:rPr lang="en-US" sz="3121">
                <a:solidFill>
                  <a:srgbClr val="6D6D6D"/>
                </a:solidFill>
                <a:latin typeface="Arimo"/>
                <a:ea typeface="Arimo"/>
                <a:cs typeface="Arimo"/>
                <a:sym typeface="Arimo"/>
              </a:rPr>
              <a:t>Risiken und Gefahren für die </a:t>
            </a:r>
            <a:r>
              <a:rPr lang="en-US" sz="3121">
                <a:solidFill>
                  <a:srgbClr val="D69900"/>
                </a:solidFill>
                <a:latin typeface="Arimo"/>
                <a:ea typeface="Arimo"/>
                <a:cs typeface="Arimo"/>
                <a:sym typeface="Arimo"/>
              </a:rPr>
              <a:t>Organisationen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
          </p:nvPr>
        </p:nvSpPr>
        <p:spPr>
          <a:xfrm>
            <a:off x="395288" y="1441632"/>
            <a:ext cx="14329706" cy="1124262"/>
          </a:xfrm>
        </p:spPr>
        <p:txBody>
          <a:bodyPr/>
          <a:lstStyle/>
          <a:p>
            <a:pPr marL="0" indent="0">
              <a:lnSpc>
                <a:spcPct val="114000"/>
              </a:lnSpc>
              <a:spcAft>
                <a:spcPts val="900"/>
              </a:spcAft>
              <a:buNone/>
            </a:pPr>
            <a:r>
              <a:rPr lang="de-CH" sz="4200" b="1" dirty="0">
                <a:latin typeface="Arial" panose="020B0604020202020204" pitchFamily="34" charset="0"/>
                <a:cs typeface="Arial" panose="020B0604020202020204" pitchFamily="34" charset="0"/>
              </a:rPr>
              <a:t>Typische Spannungsfelder in der Verbandsentwicklung</a:t>
            </a:r>
            <a:endParaRPr lang="de-CH" sz="3600" dirty="0">
              <a:latin typeface="Arial" panose="020B0604020202020204" pitchFamily="34" charset="0"/>
              <a:cs typeface="Arial" panose="020B0604020202020204" pitchFamily="34" charset="0"/>
            </a:endParaRPr>
          </a:p>
        </p:txBody>
      </p:sp>
      <p:sp>
        <p:nvSpPr>
          <p:cNvPr id="3" name="Textplatzhalter 2"/>
          <p:cNvSpPr>
            <a:spLocks noGrp="1"/>
          </p:cNvSpPr>
          <p:nvPr>
            <p:ph type="body" sz="quarter" idx="18"/>
          </p:nvPr>
        </p:nvSpPr>
        <p:spPr>
          <a:xfrm>
            <a:off x="10027921" y="0"/>
            <a:ext cx="7864793" cy="1124262"/>
          </a:xfrm>
        </p:spPr>
        <p:txBody>
          <a:bodyPr/>
          <a:lstStyle/>
          <a:p>
            <a:r>
              <a:rPr lang="de-CH" dirty="0"/>
              <a:t>Ausgangspunkte</a:t>
            </a:r>
          </a:p>
        </p:txBody>
      </p:sp>
      <p:pic>
        <p:nvPicPr>
          <p:cNvPr id="8" name="Grafik 7" descr="Ein Bild, das Text, Screenshot, Schrift, Grafikdesign enthält.&#10;&#10;Automatisch generierte Beschreibung">
            <a:extLst>
              <a:ext uri="{FF2B5EF4-FFF2-40B4-BE49-F238E27FC236}">
                <a16:creationId xmlns:a16="http://schemas.microsoft.com/office/drawing/2014/main" id="{1CC5B43D-FA61-B9CB-3446-47A450A5DB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243192" y="4176950"/>
            <a:ext cx="3649521" cy="5470635"/>
          </a:xfrm>
          <a:prstGeom prst="rect">
            <a:avLst/>
          </a:prstGeom>
        </p:spPr>
      </p:pic>
      <p:pic>
        <p:nvPicPr>
          <p:cNvPr id="10" name="Grafik 9">
            <a:extLst>
              <a:ext uri="{FF2B5EF4-FFF2-40B4-BE49-F238E27FC236}">
                <a16:creationId xmlns:a16="http://schemas.microsoft.com/office/drawing/2014/main" id="{6DD77975-2A09-D0D7-046A-649F2E433D5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0261" y="2565895"/>
            <a:ext cx="12785837" cy="7363568"/>
          </a:xfrm>
          <a:prstGeom prst="rect">
            <a:avLst/>
          </a:prstGeom>
        </p:spPr>
      </p:pic>
    </p:spTree>
    <p:extLst>
      <p:ext uri="{BB962C8B-B14F-4D97-AF65-F5344CB8AC3E}">
        <p14:creationId xmlns:p14="http://schemas.microsoft.com/office/powerpoint/2010/main" val="10153943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28700" y="1933575"/>
            <a:ext cx="14018083" cy="1609725"/>
          </a:xfrm>
          <a:prstGeom prst="rect">
            <a:avLst/>
          </a:prstGeom>
        </p:spPr>
        <p:txBody>
          <a:bodyPr lIns="0" tIns="0" rIns="0" bIns="0" rtlCol="0" anchor="t">
            <a:spAutoFit/>
          </a:bodyPr>
          <a:lstStyle/>
          <a:p>
            <a:pPr algn="l">
              <a:lnSpc>
                <a:spcPts val="12599"/>
              </a:lnSpc>
            </a:pPr>
            <a:r>
              <a:rPr lang="en-US" sz="9000">
                <a:solidFill>
                  <a:srgbClr val="6D6D6D"/>
                </a:solidFill>
                <a:latin typeface="Angelica"/>
                <a:ea typeface="Angelica"/>
                <a:cs typeface="Angelica"/>
                <a:sym typeface="Angelica"/>
              </a:rPr>
              <a:t>Rangliste</a:t>
            </a:r>
          </a:p>
        </p:txBody>
      </p:sp>
      <p:sp>
        <p:nvSpPr>
          <p:cNvPr id="3" name="Freeform 3"/>
          <p:cNvSpPr/>
          <p:nvPr/>
        </p:nvSpPr>
        <p:spPr>
          <a:xfrm rot="5493435">
            <a:off x="7121147" y="434173"/>
            <a:ext cx="14524936" cy="10088228"/>
          </a:xfrm>
          <a:custGeom>
            <a:avLst/>
            <a:gdLst/>
            <a:ahLst/>
            <a:cxnLst/>
            <a:rect l="l" t="t" r="r" b="b"/>
            <a:pathLst>
              <a:path w="14524936" h="10088228">
                <a:moveTo>
                  <a:pt x="0" y="0"/>
                </a:moveTo>
                <a:lnTo>
                  <a:pt x="14524937" y="0"/>
                </a:lnTo>
                <a:lnTo>
                  <a:pt x="14524937" y="10088228"/>
                </a:lnTo>
                <a:lnTo>
                  <a:pt x="0" y="100882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4"/>
            <a:stretch>
              <a:fillRect/>
            </a:stretch>
          </a:blipFill>
        </p:spPr>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sp>
      <p:grpSp>
        <p:nvGrpSpPr>
          <p:cNvPr id="6" name="Group 6"/>
          <p:cNvGrpSpPr/>
          <p:nvPr/>
        </p:nvGrpSpPr>
        <p:grpSpPr>
          <a:xfrm>
            <a:off x="11082211" y="3657600"/>
            <a:ext cx="5285833" cy="4719941"/>
            <a:chOff x="149860" y="501650"/>
            <a:chExt cx="12882880" cy="11503660"/>
          </a:xfrm>
        </p:grpSpPr>
        <p:sp>
          <p:nvSpPr>
            <p:cNvPr id="7" name="Freeform 7"/>
            <p:cNvSpPr/>
            <p:nvPr/>
          </p:nvSpPr>
          <p:spPr>
            <a:xfrm>
              <a:off x="0" y="0"/>
              <a:ext cx="12882879" cy="11503660"/>
            </a:xfrm>
            <a:custGeom>
              <a:avLst/>
              <a:gdLst/>
              <a:ahLst/>
              <a:cxnLst/>
              <a:rect l="l" t="t" r="r" b="b"/>
              <a:pathLst>
                <a:path w="12882879" h="11503660">
                  <a:moveTo>
                    <a:pt x="11337290" y="2283460"/>
                  </a:moveTo>
                  <a:cubicBezTo>
                    <a:pt x="10535920" y="1322070"/>
                    <a:pt x="9357360" y="730250"/>
                    <a:pt x="8139430" y="440690"/>
                  </a:cubicBezTo>
                  <a:cubicBezTo>
                    <a:pt x="6921500" y="151130"/>
                    <a:pt x="5646420" y="0"/>
                    <a:pt x="4451350" y="330200"/>
                  </a:cubicBezTo>
                  <a:lnTo>
                    <a:pt x="4452620" y="330200"/>
                  </a:lnTo>
                  <a:cubicBezTo>
                    <a:pt x="2360930" y="749300"/>
                    <a:pt x="601980" y="2358390"/>
                    <a:pt x="180340" y="4406900"/>
                  </a:cubicBezTo>
                  <a:cubicBezTo>
                    <a:pt x="0" y="5284470"/>
                    <a:pt x="33020" y="6197600"/>
                    <a:pt x="195580" y="7077710"/>
                  </a:cubicBezTo>
                  <a:cubicBezTo>
                    <a:pt x="379730" y="8077200"/>
                    <a:pt x="746760" y="9077960"/>
                    <a:pt x="1456690" y="9805670"/>
                  </a:cubicBezTo>
                  <a:cubicBezTo>
                    <a:pt x="2240280" y="10610850"/>
                    <a:pt x="3362960" y="11004550"/>
                    <a:pt x="4475480" y="11163300"/>
                  </a:cubicBezTo>
                  <a:cubicBezTo>
                    <a:pt x="6866890" y="11503660"/>
                    <a:pt x="9480550" y="10773410"/>
                    <a:pt x="11055350" y="8940800"/>
                  </a:cubicBezTo>
                  <a:cubicBezTo>
                    <a:pt x="12630149" y="7108190"/>
                    <a:pt x="12882880" y="4138930"/>
                    <a:pt x="11337290" y="2283460"/>
                  </a:cubicBezTo>
                  <a:close/>
                </a:path>
              </a:pathLst>
            </a:custGeom>
            <a:blipFill>
              <a:blip r:embed="rId6" cstate="screen">
                <a:extLst>
                  <a:ext uri="{28A0092B-C50C-407E-A947-70E740481C1C}">
                    <a14:useLocalDpi xmlns:a14="http://schemas.microsoft.com/office/drawing/2010/main"/>
                  </a:ext>
                </a:extLst>
              </a:blip>
              <a:stretch>
                <a:fillRect/>
              </a:stretch>
            </a:blipFill>
          </p:spPr>
        </p:sp>
      </p:grpSp>
      <p:sp>
        <p:nvSpPr>
          <p:cNvPr id="8" name="TextBox 8"/>
          <p:cNvSpPr txBox="1"/>
          <p:nvPr/>
        </p:nvSpPr>
        <p:spPr>
          <a:xfrm>
            <a:off x="1028700" y="3581400"/>
            <a:ext cx="9105900" cy="3335593"/>
          </a:xfrm>
          <a:prstGeom prst="rect">
            <a:avLst/>
          </a:prstGeom>
        </p:spPr>
        <p:txBody>
          <a:bodyPr wrap="square" lIns="0" tIns="0" rIns="0" bIns="0" rtlCol="0" anchor="t">
            <a:spAutoFit/>
          </a:bodyPr>
          <a:lstStyle/>
          <a:p>
            <a:pPr algn="l">
              <a:lnSpc>
                <a:spcPts val="4370"/>
              </a:lnSpc>
            </a:pPr>
            <a:r>
              <a:rPr lang="en-US" sz="3121" dirty="0" err="1">
                <a:solidFill>
                  <a:srgbClr val="6D6D6D"/>
                </a:solidFill>
                <a:latin typeface="Arimo"/>
                <a:ea typeface="Arimo"/>
                <a:cs typeface="Arimo"/>
                <a:sym typeface="Arimo"/>
              </a:rPr>
              <a:t>Folgende</a:t>
            </a:r>
            <a:r>
              <a:rPr lang="en-US" sz="3121" dirty="0">
                <a:solidFill>
                  <a:srgbClr val="6D6D6D"/>
                </a:solidFill>
                <a:latin typeface="Arimo"/>
                <a:ea typeface="Arimo"/>
                <a:cs typeface="Arimo"/>
                <a:sym typeface="Arimo"/>
              </a:rPr>
              <a:t> </a:t>
            </a:r>
            <a:r>
              <a:rPr lang="en-US" sz="3121" dirty="0" err="1">
                <a:solidFill>
                  <a:srgbClr val="6D6D6D"/>
                </a:solidFill>
                <a:latin typeface="Arimo"/>
                <a:ea typeface="Arimo"/>
                <a:cs typeface="Arimo"/>
                <a:sym typeface="Arimo"/>
              </a:rPr>
              <a:t>Thesen</a:t>
            </a:r>
            <a:r>
              <a:rPr lang="en-US" sz="3121" dirty="0">
                <a:solidFill>
                  <a:srgbClr val="6D6D6D"/>
                </a:solidFill>
                <a:latin typeface="Arimo"/>
                <a:ea typeface="Arimo"/>
                <a:cs typeface="Arimo"/>
                <a:sym typeface="Arimo"/>
              </a:rPr>
              <a:t> </a:t>
            </a:r>
            <a:r>
              <a:rPr lang="en-US" sz="3121" dirty="0" err="1">
                <a:solidFill>
                  <a:srgbClr val="6D6D6D"/>
                </a:solidFill>
                <a:latin typeface="Arimo"/>
                <a:ea typeface="Arimo"/>
                <a:cs typeface="Arimo"/>
                <a:sym typeface="Arimo"/>
              </a:rPr>
              <a:t>werden</a:t>
            </a:r>
            <a:r>
              <a:rPr lang="en-US" sz="3121" dirty="0">
                <a:solidFill>
                  <a:srgbClr val="6D6D6D"/>
                </a:solidFill>
                <a:latin typeface="Arimo"/>
                <a:ea typeface="Arimo"/>
                <a:cs typeface="Arimo"/>
                <a:sym typeface="Arimo"/>
              </a:rPr>
              <a:t> </a:t>
            </a:r>
            <a:r>
              <a:rPr lang="en-US" sz="3121" dirty="0" err="1">
                <a:solidFill>
                  <a:srgbClr val="6D6D6D"/>
                </a:solidFill>
                <a:latin typeface="Arimo"/>
                <a:ea typeface="Arimo"/>
                <a:cs typeface="Arimo"/>
                <a:sym typeface="Arimo"/>
              </a:rPr>
              <a:t>vom</a:t>
            </a:r>
            <a:r>
              <a:rPr lang="en-US" sz="3121" dirty="0">
                <a:solidFill>
                  <a:srgbClr val="6D6D6D"/>
                </a:solidFill>
                <a:latin typeface="Arimo"/>
                <a:ea typeface="Arimo"/>
                <a:cs typeface="Arimo"/>
                <a:sym typeface="Arimo"/>
              </a:rPr>
              <a:t> </a:t>
            </a:r>
            <a:r>
              <a:rPr lang="en-US" sz="3121" dirty="0" err="1">
                <a:solidFill>
                  <a:srgbClr val="6D6D6D"/>
                </a:solidFill>
                <a:latin typeface="Arimo"/>
                <a:ea typeface="Arimo"/>
                <a:cs typeface="Arimo"/>
                <a:sym typeface="Arimo"/>
              </a:rPr>
              <a:t>Zentralvorstand</a:t>
            </a:r>
            <a:r>
              <a:rPr lang="en-US" sz="3121" dirty="0">
                <a:solidFill>
                  <a:srgbClr val="6D6D6D"/>
                </a:solidFill>
                <a:latin typeface="Arimo"/>
                <a:ea typeface="Arimo"/>
                <a:cs typeface="Arimo"/>
                <a:sym typeface="Arimo"/>
              </a:rPr>
              <a:t> an der </a:t>
            </a:r>
            <a:r>
              <a:rPr lang="en-US" sz="3121" dirty="0" err="1">
                <a:solidFill>
                  <a:srgbClr val="6D6D6D"/>
                </a:solidFill>
                <a:latin typeface="Arimo"/>
                <a:ea typeface="Arimo"/>
                <a:cs typeface="Arimo"/>
                <a:sym typeface="Arimo"/>
              </a:rPr>
              <a:t>Klausurtagung</a:t>
            </a:r>
            <a:r>
              <a:rPr lang="en-US" sz="3121" dirty="0">
                <a:solidFill>
                  <a:srgbClr val="6D6D6D"/>
                </a:solidFill>
                <a:latin typeface="Arimo"/>
                <a:ea typeface="Arimo"/>
                <a:cs typeface="Arimo"/>
                <a:sym typeface="Arimo"/>
              </a:rPr>
              <a:t> </a:t>
            </a:r>
            <a:r>
              <a:rPr lang="en-US" sz="3121" dirty="0" err="1">
                <a:solidFill>
                  <a:srgbClr val="6D6D6D"/>
                </a:solidFill>
                <a:latin typeface="Arimo"/>
                <a:ea typeface="Arimo"/>
                <a:cs typeface="Arimo"/>
                <a:sym typeface="Arimo"/>
              </a:rPr>
              <a:t>weiterbearbeitet</a:t>
            </a:r>
            <a:r>
              <a:rPr lang="en-US" sz="3121" dirty="0">
                <a:solidFill>
                  <a:srgbClr val="6D6D6D"/>
                </a:solidFill>
                <a:latin typeface="Arimo"/>
                <a:ea typeface="Arimo"/>
                <a:cs typeface="Arimo"/>
                <a:sym typeface="Arimo"/>
              </a:rPr>
              <a:t> und </a:t>
            </a:r>
            <a:r>
              <a:rPr lang="en-US" sz="3121" dirty="0" err="1">
                <a:solidFill>
                  <a:srgbClr val="6D6D6D"/>
                </a:solidFill>
                <a:latin typeface="Arimo"/>
                <a:ea typeface="Arimo"/>
                <a:cs typeface="Arimo"/>
                <a:sym typeface="Arimo"/>
              </a:rPr>
              <a:t>Entwickelt</a:t>
            </a:r>
            <a:r>
              <a:rPr lang="en-US" sz="3121" dirty="0">
                <a:solidFill>
                  <a:srgbClr val="6D6D6D"/>
                </a:solidFill>
                <a:latin typeface="Arimo"/>
                <a:ea typeface="Arimo"/>
                <a:cs typeface="Arimo"/>
                <a:sym typeface="Arimo"/>
              </a:rPr>
              <a:t>: </a:t>
            </a:r>
          </a:p>
          <a:p>
            <a:pPr algn="l">
              <a:lnSpc>
                <a:spcPts val="4370"/>
              </a:lnSpc>
            </a:pPr>
            <a:endParaRPr lang="en-US" sz="3121" dirty="0">
              <a:solidFill>
                <a:srgbClr val="6D6D6D"/>
              </a:solidFill>
              <a:latin typeface="Arimo"/>
              <a:ea typeface="Arimo"/>
              <a:cs typeface="Arimo"/>
              <a:sym typeface="Arimo"/>
            </a:endParaRPr>
          </a:p>
          <a:p>
            <a:pPr marL="673948" lvl="1" indent="-336974" algn="l">
              <a:lnSpc>
                <a:spcPts val="4370"/>
              </a:lnSpc>
              <a:buAutoNum type="arabicPeriod"/>
            </a:pPr>
            <a:r>
              <a:rPr lang="en-US" sz="3121" dirty="0">
                <a:solidFill>
                  <a:srgbClr val="6D6D6D"/>
                </a:solidFill>
                <a:latin typeface="Arimo"/>
                <a:ea typeface="Arimo"/>
                <a:cs typeface="Arimo"/>
                <a:sym typeface="Arimo"/>
              </a:rPr>
              <a:t>These 8, </a:t>
            </a:r>
            <a:r>
              <a:rPr lang="en-US" sz="3121" dirty="0" err="1">
                <a:solidFill>
                  <a:srgbClr val="6D6D6D"/>
                </a:solidFill>
                <a:latin typeface="Arimo"/>
                <a:ea typeface="Arimo"/>
                <a:cs typeface="Arimo"/>
                <a:sym typeface="Arimo"/>
              </a:rPr>
              <a:t>Rechtsberatung</a:t>
            </a:r>
            <a:r>
              <a:rPr lang="en-US" sz="3121" dirty="0">
                <a:solidFill>
                  <a:srgbClr val="6D6D6D"/>
                </a:solidFill>
                <a:latin typeface="Arimo"/>
                <a:ea typeface="Arimo"/>
                <a:cs typeface="Arimo"/>
                <a:sym typeface="Arimo"/>
              </a:rPr>
              <a:t> für die </a:t>
            </a:r>
            <a:r>
              <a:rPr lang="en-US" sz="3121" dirty="0" err="1">
                <a:solidFill>
                  <a:srgbClr val="6D6D6D"/>
                </a:solidFill>
                <a:latin typeface="Arimo"/>
                <a:ea typeface="Arimo"/>
                <a:cs typeface="Arimo"/>
                <a:sym typeface="Arimo"/>
              </a:rPr>
              <a:t>Vereine</a:t>
            </a:r>
            <a:endParaRPr lang="en-US" sz="3121" dirty="0">
              <a:solidFill>
                <a:srgbClr val="6D6D6D"/>
              </a:solidFill>
              <a:latin typeface="Arimo"/>
              <a:ea typeface="Arimo"/>
              <a:cs typeface="Arimo"/>
              <a:sym typeface="Arimo"/>
            </a:endParaRPr>
          </a:p>
          <a:p>
            <a:pPr marL="673948" lvl="1" indent="-336974" algn="l">
              <a:lnSpc>
                <a:spcPts val="4370"/>
              </a:lnSpc>
              <a:buAutoNum type="arabicPeriod"/>
            </a:pPr>
            <a:r>
              <a:rPr lang="en-US" sz="3121" dirty="0">
                <a:solidFill>
                  <a:srgbClr val="6D6D6D"/>
                </a:solidFill>
                <a:latin typeface="Arimo"/>
                <a:ea typeface="Arimo"/>
                <a:cs typeface="Arimo"/>
                <a:sym typeface="Arimo"/>
              </a:rPr>
              <a:t>These 4, </a:t>
            </a:r>
            <a:r>
              <a:rPr lang="en-US" sz="3121" dirty="0" err="1">
                <a:solidFill>
                  <a:srgbClr val="6D6D6D"/>
                </a:solidFill>
                <a:latin typeface="Arimo"/>
                <a:ea typeface="Arimo"/>
                <a:cs typeface="Arimo"/>
                <a:sym typeface="Arimo"/>
              </a:rPr>
              <a:t>Komm</a:t>
            </a:r>
            <a:r>
              <a:rPr lang="en-US" sz="3121" dirty="0">
                <a:solidFill>
                  <a:srgbClr val="6D6D6D"/>
                </a:solidFill>
                <a:latin typeface="Arimo"/>
                <a:ea typeface="Arimo"/>
                <a:cs typeface="Arimo"/>
                <a:sym typeface="Arimo"/>
              </a:rPr>
              <a:t>. </a:t>
            </a:r>
            <a:r>
              <a:rPr lang="en-US" sz="3121" dirty="0" err="1">
                <a:solidFill>
                  <a:srgbClr val="6D6D6D"/>
                </a:solidFill>
                <a:latin typeface="Arimo"/>
                <a:ea typeface="Arimo"/>
                <a:cs typeface="Arimo"/>
                <a:sym typeface="Arimo"/>
              </a:rPr>
              <a:t>Mitglieder</a:t>
            </a:r>
            <a:r>
              <a:rPr lang="en-US" sz="3121" dirty="0">
                <a:solidFill>
                  <a:srgbClr val="6D6D6D"/>
                </a:solidFill>
                <a:latin typeface="Arimo"/>
                <a:ea typeface="Arimo"/>
                <a:cs typeface="Arimo"/>
                <a:sym typeface="Arimo"/>
              </a:rPr>
              <a:t>, </a:t>
            </a:r>
            <a:r>
              <a:rPr lang="en-US" sz="3121" dirty="0" err="1">
                <a:solidFill>
                  <a:srgbClr val="6D6D6D"/>
                </a:solidFill>
                <a:latin typeface="Arimo"/>
                <a:ea typeface="Arimo"/>
                <a:cs typeface="Arimo"/>
                <a:sym typeface="Arimo"/>
              </a:rPr>
              <a:t>Produkte</a:t>
            </a:r>
            <a:r>
              <a:rPr lang="en-US" sz="3121" dirty="0">
                <a:solidFill>
                  <a:srgbClr val="6D6D6D"/>
                </a:solidFill>
                <a:latin typeface="Arimo"/>
                <a:ea typeface="Arimo"/>
                <a:cs typeface="Arimo"/>
                <a:sym typeface="Arimo"/>
              </a:rPr>
              <a:t> </a:t>
            </a:r>
            <a:r>
              <a:rPr lang="en-US" sz="3121" dirty="0" err="1">
                <a:solidFill>
                  <a:srgbClr val="6D6D6D"/>
                </a:solidFill>
                <a:latin typeface="Arimo"/>
                <a:ea typeface="Arimo"/>
                <a:cs typeface="Arimo"/>
                <a:sym typeface="Arimo"/>
              </a:rPr>
              <a:t>mit</a:t>
            </a:r>
            <a:r>
              <a:rPr lang="en-US" sz="3121" dirty="0">
                <a:solidFill>
                  <a:srgbClr val="6D6D6D"/>
                </a:solidFill>
                <a:latin typeface="Arimo"/>
                <a:ea typeface="Arimo"/>
                <a:cs typeface="Arimo"/>
                <a:sym typeface="Arimo"/>
              </a:rPr>
              <a:t> Hund</a:t>
            </a:r>
          </a:p>
          <a:p>
            <a:pPr marL="673948" lvl="1" indent="-336974" algn="l">
              <a:lnSpc>
                <a:spcPts val="4370"/>
              </a:lnSpc>
              <a:buAutoNum type="arabicPeriod"/>
            </a:pPr>
            <a:r>
              <a:rPr lang="en-US" sz="3121" dirty="0">
                <a:solidFill>
                  <a:srgbClr val="6D6D6D"/>
                </a:solidFill>
                <a:latin typeface="Arimo"/>
                <a:ea typeface="Arimo"/>
                <a:cs typeface="Arimo"/>
                <a:sym typeface="Arimo"/>
              </a:rPr>
              <a:t>These 1, </a:t>
            </a:r>
            <a:r>
              <a:rPr lang="en-US" sz="3121" dirty="0" err="1">
                <a:solidFill>
                  <a:srgbClr val="6D6D6D"/>
                </a:solidFill>
                <a:latin typeface="Arimo"/>
                <a:ea typeface="Arimo"/>
                <a:cs typeface="Arimo"/>
                <a:sym typeface="Arimo"/>
              </a:rPr>
              <a:t>Einzelmitgliedschaft</a:t>
            </a:r>
            <a:endParaRPr lang="en-US" sz="3121" dirty="0">
              <a:solidFill>
                <a:srgbClr val="6D6D6D"/>
              </a:solidFill>
              <a:latin typeface="Arimo"/>
              <a:ea typeface="Arimo"/>
              <a:cs typeface="Arimo"/>
              <a:sym typeface="Arimo"/>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6460554" y="3653654"/>
            <a:ext cx="5366891" cy="5366891"/>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D69900"/>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134958" y="1378494"/>
            <a:ext cx="14018083" cy="1609725"/>
          </a:xfrm>
          <a:prstGeom prst="rect">
            <a:avLst/>
          </a:prstGeom>
        </p:spPr>
        <p:txBody>
          <a:bodyPr lIns="0" tIns="0" rIns="0" bIns="0" rtlCol="0" anchor="t">
            <a:spAutoFit/>
          </a:bodyPr>
          <a:lstStyle/>
          <a:p>
            <a:pPr algn="ctr">
              <a:lnSpc>
                <a:spcPts val="12599"/>
              </a:lnSpc>
            </a:pPr>
            <a:r>
              <a:rPr lang="en-US" sz="9000">
                <a:solidFill>
                  <a:srgbClr val="6D6D6D"/>
                </a:solidFill>
                <a:latin typeface="Angelica"/>
                <a:ea typeface="Angelica"/>
                <a:cs typeface="Angelica"/>
                <a:sym typeface="Angelica"/>
              </a:rPr>
              <a:t>Fragen?</a:t>
            </a:r>
          </a:p>
        </p:txBody>
      </p:sp>
      <p:sp>
        <p:nvSpPr>
          <p:cNvPr id="6" name="Freeform 6"/>
          <p:cNvSpPr/>
          <p:nvPr/>
        </p:nvSpPr>
        <p:spPr>
          <a:xfrm rot="-5676143">
            <a:off x="-2967651" y="-5705290"/>
            <a:ext cx="8404801" cy="6528421"/>
          </a:xfrm>
          <a:custGeom>
            <a:avLst/>
            <a:gdLst/>
            <a:ahLst/>
            <a:cxnLst/>
            <a:rect l="l" t="t" r="r" b="b"/>
            <a:pathLst>
              <a:path w="8404801" h="6528421">
                <a:moveTo>
                  <a:pt x="0" y="0"/>
                </a:moveTo>
                <a:lnTo>
                  <a:pt x="8404801" y="0"/>
                </a:lnTo>
                <a:lnTo>
                  <a:pt x="8404801" y="6528421"/>
                </a:lnTo>
                <a:lnTo>
                  <a:pt x="0" y="6528421"/>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sp>
      <p:sp>
        <p:nvSpPr>
          <p:cNvPr id="7" name="Freeform 7"/>
          <p:cNvSpPr/>
          <p:nvPr/>
        </p:nvSpPr>
        <p:spPr>
          <a:xfrm>
            <a:off x="13751151" y="8575421"/>
            <a:ext cx="5485647" cy="5650011"/>
          </a:xfrm>
          <a:custGeom>
            <a:avLst/>
            <a:gdLst/>
            <a:ahLst/>
            <a:cxnLst/>
            <a:rect l="l" t="t" r="r" b="b"/>
            <a:pathLst>
              <a:path w="5485647" h="5650011">
                <a:moveTo>
                  <a:pt x="0" y="0"/>
                </a:moveTo>
                <a:lnTo>
                  <a:pt x="5485646" y="0"/>
                </a:lnTo>
                <a:lnTo>
                  <a:pt x="5485646" y="5650010"/>
                </a:lnTo>
                <a:lnTo>
                  <a:pt x="0" y="5650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7246049" y="4279699"/>
            <a:ext cx="3795903" cy="4114800"/>
          </a:xfrm>
          <a:custGeom>
            <a:avLst/>
            <a:gdLst/>
            <a:ahLst/>
            <a:cxnLst/>
            <a:rect l="l" t="t" r="r" b="b"/>
            <a:pathLst>
              <a:path w="3795903" h="4114800">
                <a:moveTo>
                  <a:pt x="0" y="0"/>
                </a:moveTo>
                <a:lnTo>
                  <a:pt x="3795903" y="0"/>
                </a:lnTo>
                <a:lnTo>
                  <a:pt x="379590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8"/>
            <a:stretch>
              <a:fillRect/>
            </a:stretch>
          </a:blipFill>
        </p:spPr>
      </p:sp>
      <p:sp>
        <p:nvSpPr>
          <p:cNvPr id="10" name="Freeform 10"/>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9" cstate="screen">
              <a:extLst>
                <a:ext uri="{28A0092B-C50C-407E-A947-70E740481C1C}">
                  <a14:useLocalDpi xmlns:a14="http://schemas.microsoft.com/office/drawing/2010/main"/>
                </a:ext>
              </a:extLst>
            </a:blip>
            <a:stretch>
              <a:fillRect/>
            </a:stretch>
          </a:blipFill>
        </p:spPr>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790887" y="1924075"/>
            <a:ext cx="14897650" cy="2419350"/>
          </a:xfrm>
          <a:prstGeom prst="rect">
            <a:avLst/>
          </a:prstGeom>
        </p:spPr>
        <p:txBody>
          <a:bodyPr lIns="0" tIns="0" rIns="0" bIns="0" rtlCol="0" anchor="t">
            <a:spAutoFit/>
          </a:bodyPr>
          <a:lstStyle/>
          <a:p>
            <a:pPr algn="l">
              <a:lnSpc>
                <a:spcPts val="9000"/>
              </a:lnSpc>
            </a:pPr>
            <a:r>
              <a:rPr lang="en-US" sz="9000" dirty="0" err="1">
                <a:solidFill>
                  <a:srgbClr val="D69900"/>
                </a:solidFill>
                <a:latin typeface="Angelica"/>
                <a:ea typeface="Angelica"/>
                <a:cs typeface="Angelica"/>
                <a:sym typeface="Angelica"/>
              </a:rPr>
              <a:t>Vielen</a:t>
            </a:r>
            <a:r>
              <a:rPr lang="en-US" sz="9000" dirty="0">
                <a:solidFill>
                  <a:srgbClr val="D69900"/>
                </a:solidFill>
                <a:latin typeface="Angelica"/>
                <a:ea typeface="Angelica"/>
                <a:cs typeface="Angelica"/>
                <a:sym typeface="Angelica"/>
              </a:rPr>
              <a:t> Dank </a:t>
            </a:r>
            <a:r>
              <a:rPr lang="en-US" sz="9000" dirty="0" err="1">
                <a:solidFill>
                  <a:srgbClr val="D69900"/>
                </a:solidFill>
                <a:latin typeface="Angelica"/>
                <a:ea typeface="Angelica"/>
                <a:cs typeface="Angelica"/>
                <a:sym typeface="Angelica"/>
              </a:rPr>
              <a:t>für</a:t>
            </a:r>
            <a:r>
              <a:rPr lang="en-US" sz="9000" dirty="0">
                <a:solidFill>
                  <a:srgbClr val="D69900"/>
                </a:solidFill>
                <a:latin typeface="Angelica"/>
                <a:ea typeface="Angelica"/>
                <a:cs typeface="Angelica"/>
                <a:sym typeface="Angelica"/>
              </a:rPr>
              <a:t> </a:t>
            </a:r>
            <a:r>
              <a:rPr lang="en-US" sz="9000" dirty="0" err="1">
                <a:solidFill>
                  <a:srgbClr val="D69900"/>
                </a:solidFill>
                <a:latin typeface="Angelica"/>
                <a:ea typeface="Angelica"/>
                <a:cs typeface="Angelica"/>
                <a:sym typeface="Angelica"/>
              </a:rPr>
              <a:t>Ihre</a:t>
            </a:r>
            <a:r>
              <a:rPr lang="en-US" sz="9000" dirty="0">
                <a:solidFill>
                  <a:srgbClr val="D69900"/>
                </a:solidFill>
                <a:latin typeface="Angelica"/>
                <a:ea typeface="Angelica"/>
                <a:cs typeface="Angelica"/>
                <a:sym typeface="Angelica"/>
              </a:rPr>
              <a:t> Zeit und </a:t>
            </a:r>
            <a:r>
              <a:rPr lang="en-US" sz="9000" dirty="0" err="1">
                <a:solidFill>
                  <a:srgbClr val="D69900"/>
                </a:solidFill>
                <a:latin typeface="Angelica"/>
                <a:ea typeface="Angelica"/>
                <a:cs typeface="Angelica"/>
                <a:sym typeface="Angelica"/>
              </a:rPr>
              <a:t>Ihre</a:t>
            </a:r>
            <a:r>
              <a:rPr lang="en-US" sz="9000" dirty="0">
                <a:solidFill>
                  <a:srgbClr val="D69900"/>
                </a:solidFill>
                <a:latin typeface="Angelica"/>
                <a:ea typeface="Angelica"/>
                <a:cs typeface="Angelica"/>
                <a:sym typeface="Angelica"/>
              </a:rPr>
              <a:t> </a:t>
            </a:r>
            <a:r>
              <a:rPr lang="en-US" sz="9000" dirty="0" err="1">
                <a:solidFill>
                  <a:srgbClr val="D69900"/>
                </a:solidFill>
                <a:latin typeface="Angelica"/>
                <a:ea typeface="Angelica"/>
                <a:cs typeface="Angelica"/>
                <a:sym typeface="Angelica"/>
              </a:rPr>
              <a:t>Mitarbeit</a:t>
            </a:r>
            <a:r>
              <a:rPr lang="en-US" sz="9000" dirty="0">
                <a:solidFill>
                  <a:srgbClr val="D69900"/>
                </a:solidFill>
                <a:latin typeface="Angelica"/>
                <a:ea typeface="Angelica"/>
                <a:cs typeface="Angelica"/>
                <a:sym typeface="Angelica"/>
              </a:rPr>
              <a:t>!</a:t>
            </a:r>
          </a:p>
        </p:txBody>
      </p:sp>
      <p:sp>
        <p:nvSpPr>
          <p:cNvPr id="3" name="Freeform 3"/>
          <p:cNvSpPr/>
          <p:nvPr/>
        </p:nvSpPr>
        <p:spPr>
          <a:xfrm rot="5493435">
            <a:off x="7121147" y="434173"/>
            <a:ext cx="14524936" cy="10088228"/>
          </a:xfrm>
          <a:custGeom>
            <a:avLst/>
            <a:gdLst/>
            <a:ahLst/>
            <a:cxnLst/>
            <a:rect l="l" t="t" r="r" b="b"/>
            <a:pathLst>
              <a:path w="14524936" h="10088228">
                <a:moveTo>
                  <a:pt x="0" y="0"/>
                </a:moveTo>
                <a:lnTo>
                  <a:pt x="14524937" y="0"/>
                </a:lnTo>
                <a:lnTo>
                  <a:pt x="14524937" y="10088228"/>
                </a:lnTo>
                <a:lnTo>
                  <a:pt x="0" y="100882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043988" y="9258300"/>
            <a:ext cx="2648112" cy="636264"/>
          </a:xfrm>
          <a:custGeom>
            <a:avLst/>
            <a:gdLst/>
            <a:ahLst/>
            <a:cxnLst/>
            <a:rect l="l" t="t" r="r" b="b"/>
            <a:pathLst>
              <a:path w="2648112" h="636264">
                <a:moveTo>
                  <a:pt x="0" y="0"/>
                </a:moveTo>
                <a:lnTo>
                  <a:pt x="2648113" y="0"/>
                </a:lnTo>
                <a:lnTo>
                  <a:pt x="2648113" y="636264"/>
                </a:lnTo>
                <a:lnTo>
                  <a:pt x="0" y="636264"/>
                </a:lnTo>
                <a:lnTo>
                  <a:pt x="0" y="0"/>
                </a:lnTo>
                <a:close/>
              </a:path>
            </a:pathLst>
          </a:custGeom>
          <a:blipFill>
            <a:blip r:embed="rId4"/>
            <a:stretch>
              <a:fillRect/>
            </a:stretch>
          </a:blipFill>
        </p:spPr>
      </p:sp>
      <p:sp>
        <p:nvSpPr>
          <p:cNvPr id="5" name="Freeform 5"/>
          <p:cNvSpPr/>
          <p:nvPr/>
        </p:nvSpPr>
        <p:spPr>
          <a:xfrm>
            <a:off x="253396" y="394256"/>
            <a:ext cx="2648112" cy="634444"/>
          </a:xfrm>
          <a:custGeom>
            <a:avLst/>
            <a:gdLst/>
            <a:ahLst/>
            <a:cxnLst/>
            <a:rect l="l" t="t" r="r" b="b"/>
            <a:pathLst>
              <a:path w="2648112" h="634444">
                <a:moveTo>
                  <a:pt x="0" y="0"/>
                </a:moveTo>
                <a:lnTo>
                  <a:pt x="2648113" y="0"/>
                </a:lnTo>
                <a:lnTo>
                  <a:pt x="2648113" y="634444"/>
                </a:lnTo>
                <a:lnTo>
                  <a:pt x="0" y="634444"/>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sp>
      <p:sp>
        <p:nvSpPr>
          <p:cNvPr id="6" name="TextBox 6"/>
          <p:cNvSpPr txBox="1"/>
          <p:nvPr/>
        </p:nvSpPr>
        <p:spPr>
          <a:xfrm>
            <a:off x="990600" y="4533900"/>
            <a:ext cx="7751856" cy="1066800"/>
          </a:xfrm>
          <a:prstGeom prst="rect">
            <a:avLst/>
          </a:prstGeom>
        </p:spPr>
        <p:txBody>
          <a:bodyPr lIns="0" tIns="0" rIns="0" bIns="0" rtlCol="0" anchor="t">
            <a:spAutoFit/>
          </a:bodyPr>
          <a:lstStyle/>
          <a:p>
            <a:pPr algn="l">
              <a:lnSpc>
                <a:spcPts val="4200"/>
              </a:lnSpc>
            </a:pPr>
            <a:r>
              <a:rPr lang="en-US" sz="3000" dirty="0" err="1">
                <a:solidFill>
                  <a:srgbClr val="6D6D6D"/>
                </a:solidFill>
                <a:latin typeface="Arimo"/>
                <a:ea typeface="Arimo"/>
                <a:cs typeface="Arimo"/>
                <a:sym typeface="Arimo"/>
              </a:rPr>
              <a:t>Wir</a:t>
            </a:r>
            <a:r>
              <a:rPr lang="en-US" sz="3000" dirty="0">
                <a:solidFill>
                  <a:srgbClr val="6D6D6D"/>
                </a:solidFill>
                <a:latin typeface="Arimo"/>
                <a:ea typeface="Arimo"/>
                <a:cs typeface="Arimo"/>
                <a:sym typeface="Arimo"/>
              </a:rPr>
              <a:t> </a:t>
            </a:r>
            <a:r>
              <a:rPr lang="en-US" sz="3000" dirty="0" err="1">
                <a:solidFill>
                  <a:srgbClr val="6D6D6D"/>
                </a:solidFill>
                <a:latin typeface="Arimo"/>
                <a:ea typeface="Arimo"/>
                <a:cs typeface="Arimo"/>
                <a:sym typeface="Arimo"/>
              </a:rPr>
              <a:t>freuen</a:t>
            </a:r>
            <a:r>
              <a:rPr lang="en-US" sz="3000" dirty="0">
                <a:solidFill>
                  <a:srgbClr val="6D6D6D"/>
                </a:solidFill>
                <a:latin typeface="Arimo"/>
                <a:ea typeface="Arimo"/>
                <a:cs typeface="Arimo"/>
                <a:sym typeface="Arimo"/>
              </a:rPr>
              <a:t> </a:t>
            </a:r>
            <a:r>
              <a:rPr lang="en-US" sz="3000" dirty="0" err="1">
                <a:solidFill>
                  <a:srgbClr val="6D6D6D"/>
                </a:solidFill>
                <a:latin typeface="Arimo"/>
                <a:ea typeface="Arimo"/>
                <a:cs typeface="Arimo"/>
                <a:sym typeface="Arimo"/>
              </a:rPr>
              <a:t>uns</a:t>
            </a:r>
            <a:r>
              <a:rPr lang="en-US" sz="3000" dirty="0">
                <a:solidFill>
                  <a:srgbClr val="6D6D6D"/>
                </a:solidFill>
                <a:latin typeface="Arimo"/>
                <a:ea typeface="Arimo"/>
                <a:cs typeface="Arimo"/>
                <a:sym typeface="Arimo"/>
              </a:rPr>
              <a:t> auf </a:t>
            </a:r>
            <a:r>
              <a:rPr lang="en-US" sz="3000" dirty="0" err="1">
                <a:solidFill>
                  <a:srgbClr val="6D6D6D"/>
                </a:solidFill>
                <a:latin typeface="Arimo"/>
                <a:ea typeface="Arimo"/>
                <a:cs typeface="Arimo"/>
                <a:sym typeface="Arimo"/>
              </a:rPr>
              <a:t>ein</a:t>
            </a:r>
            <a:r>
              <a:rPr lang="en-US" sz="3000" dirty="0">
                <a:solidFill>
                  <a:srgbClr val="6D6D6D"/>
                </a:solidFill>
                <a:latin typeface="Arimo"/>
                <a:ea typeface="Arimo"/>
                <a:cs typeface="Arimo"/>
                <a:sym typeface="Arimo"/>
              </a:rPr>
              <a:t> </a:t>
            </a:r>
            <a:r>
              <a:rPr lang="en-US" sz="3000" dirty="0" err="1">
                <a:solidFill>
                  <a:srgbClr val="6D6D6D"/>
                </a:solidFill>
                <a:latin typeface="Arimo"/>
                <a:ea typeface="Arimo"/>
                <a:cs typeface="Arimo"/>
                <a:sym typeface="Arimo"/>
              </a:rPr>
              <a:t>spannendes</a:t>
            </a:r>
            <a:r>
              <a:rPr lang="en-US" sz="3000" dirty="0">
                <a:solidFill>
                  <a:srgbClr val="6D6D6D"/>
                </a:solidFill>
                <a:latin typeface="Arimo"/>
                <a:ea typeface="Arimo"/>
                <a:cs typeface="Arimo"/>
                <a:sym typeface="Arimo"/>
              </a:rPr>
              <a:t> und </a:t>
            </a:r>
            <a:r>
              <a:rPr lang="en-US" sz="3000" dirty="0" err="1">
                <a:solidFill>
                  <a:srgbClr val="6D6D6D"/>
                </a:solidFill>
                <a:latin typeface="Arimo"/>
                <a:ea typeface="Arimo"/>
                <a:cs typeface="Arimo"/>
                <a:sym typeface="Arimo"/>
              </a:rPr>
              <a:t>ereignisreiches</a:t>
            </a:r>
            <a:r>
              <a:rPr lang="en-US" sz="3000" dirty="0">
                <a:solidFill>
                  <a:srgbClr val="6D6D6D"/>
                </a:solidFill>
                <a:latin typeface="Arimo"/>
                <a:ea typeface="Arimo"/>
                <a:cs typeface="Arimo"/>
                <a:sym typeface="Arimo"/>
              </a:rPr>
              <a:t> 2025. </a:t>
            </a:r>
          </a:p>
        </p:txBody>
      </p:sp>
      <p:sp>
        <p:nvSpPr>
          <p:cNvPr id="7" name="TextBox 7"/>
          <p:cNvSpPr txBox="1"/>
          <p:nvPr/>
        </p:nvSpPr>
        <p:spPr>
          <a:xfrm>
            <a:off x="1219200" y="6877196"/>
            <a:ext cx="14499273" cy="1600200"/>
          </a:xfrm>
          <a:prstGeom prst="rect">
            <a:avLst/>
          </a:prstGeom>
        </p:spPr>
        <p:txBody>
          <a:bodyPr lIns="0" tIns="0" rIns="0" bIns="0" rtlCol="0" anchor="t">
            <a:spAutoFit/>
          </a:bodyPr>
          <a:lstStyle/>
          <a:p>
            <a:pPr algn="l">
              <a:lnSpc>
                <a:spcPts val="4200"/>
              </a:lnSpc>
            </a:pPr>
            <a:r>
              <a:rPr lang="en-US" sz="3000" dirty="0" err="1">
                <a:solidFill>
                  <a:srgbClr val="6D6D6D"/>
                </a:solidFill>
                <a:latin typeface="Arimo"/>
                <a:ea typeface="Arimo"/>
                <a:cs typeface="Arimo"/>
                <a:sym typeface="Arimo"/>
              </a:rPr>
              <a:t>Weitere</a:t>
            </a:r>
            <a:r>
              <a:rPr lang="en-US" sz="3000" dirty="0">
                <a:solidFill>
                  <a:srgbClr val="6D6D6D"/>
                </a:solidFill>
                <a:latin typeface="Arimo"/>
                <a:ea typeface="Arimo"/>
                <a:cs typeface="Arimo"/>
                <a:sym typeface="Arimo"/>
              </a:rPr>
              <a:t> </a:t>
            </a:r>
            <a:r>
              <a:rPr lang="en-US" sz="3000" dirty="0" err="1">
                <a:solidFill>
                  <a:srgbClr val="6D6D6D"/>
                </a:solidFill>
                <a:latin typeface="Arimo"/>
                <a:ea typeface="Arimo"/>
                <a:cs typeface="Arimo"/>
                <a:sym typeface="Arimo"/>
              </a:rPr>
              <a:t>Informationen</a:t>
            </a:r>
            <a:r>
              <a:rPr lang="en-US" sz="3000" dirty="0">
                <a:solidFill>
                  <a:srgbClr val="6D6D6D"/>
                </a:solidFill>
                <a:latin typeface="Arimo"/>
                <a:ea typeface="Arimo"/>
                <a:cs typeface="Arimo"/>
                <a:sym typeface="Arimo"/>
              </a:rPr>
              <a:t>: </a:t>
            </a:r>
          </a:p>
          <a:p>
            <a:pPr algn="l">
              <a:lnSpc>
                <a:spcPts val="4200"/>
              </a:lnSpc>
            </a:pPr>
            <a:r>
              <a:rPr lang="en-US" sz="3000" dirty="0">
                <a:solidFill>
                  <a:srgbClr val="FFC000"/>
                </a:solidFill>
                <a:latin typeface="Arimo"/>
                <a:ea typeface="Arimo"/>
                <a:cs typeface="Arimo"/>
                <a:sym typeface="Arimo"/>
                <a:hlinkClick r:id="rId6">
                  <a:extLst>
                    <a:ext uri="{A12FA001-AC4F-418D-AE19-62706E023703}">
                      <ahyp:hlinkClr xmlns:ahyp="http://schemas.microsoft.com/office/drawing/2018/hyperlinkcolor" val="tx"/>
                    </a:ext>
                  </a:extLst>
                </a:hlinkClick>
              </a:rPr>
              <a:t>www.skg.ch</a:t>
            </a:r>
            <a:endParaRPr lang="en-US" sz="3000" dirty="0">
              <a:solidFill>
                <a:srgbClr val="FFC000"/>
              </a:solidFill>
              <a:latin typeface="Arimo"/>
              <a:ea typeface="Arimo"/>
              <a:cs typeface="Arimo"/>
              <a:sym typeface="Arimo"/>
            </a:endParaRPr>
          </a:p>
          <a:p>
            <a:pPr algn="l">
              <a:lnSpc>
                <a:spcPts val="4200"/>
              </a:lnSpc>
            </a:pPr>
            <a:r>
              <a:rPr lang="en-US" sz="3000" dirty="0">
                <a:solidFill>
                  <a:srgbClr val="FFC000"/>
                </a:solidFill>
                <a:latin typeface="Arimo"/>
                <a:ea typeface="Arimo"/>
                <a:cs typeface="Arimo"/>
                <a:sym typeface="Arimo"/>
                <a:hlinkClick r:id="rId7">
                  <a:extLst>
                    <a:ext uri="{A12FA001-AC4F-418D-AE19-62706E023703}">
                      <ahyp:hlinkClr xmlns:ahyp="http://schemas.microsoft.com/office/drawing/2018/hyperlinkcolor" val="tx"/>
                    </a:ext>
                  </a:extLst>
                </a:hlinkClick>
              </a:rPr>
              <a:t>info@skg.ch</a:t>
            </a:r>
            <a:endParaRPr lang="en-US" sz="3000" dirty="0">
              <a:solidFill>
                <a:srgbClr val="FFC000"/>
              </a:solidFill>
              <a:latin typeface="Arimo"/>
              <a:ea typeface="Arimo"/>
              <a:cs typeface="Arimo"/>
              <a:sym typeface="Arimo"/>
            </a:endParaRPr>
          </a:p>
        </p:txBody>
      </p:sp>
      <p:grpSp>
        <p:nvGrpSpPr>
          <p:cNvPr id="8" name="Group 8"/>
          <p:cNvGrpSpPr/>
          <p:nvPr/>
        </p:nvGrpSpPr>
        <p:grpSpPr>
          <a:xfrm>
            <a:off x="11416353" y="4220103"/>
            <a:ext cx="4762069" cy="4252249"/>
            <a:chOff x="149860" y="501650"/>
            <a:chExt cx="12882880" cy="11503660"/>
          </a:xfrm>
        </p:grpSpPr>
        <p:sp>
          <p:nvSpPr>
            <p:cNvPr id="9" name="Freeform 9"/>
            <p:cNvSpPr/>
            <p:nvPr/>
          </p:nvSpPr>
          <p:spPr>
            <a:xfrm>
              <a:off x="0" y="0"/>
              <a:ext cx="12882879" cy="11503660"/>
            </a:xfrm>
            <a:custGeom>
              <a:avLst/>
              <a:gdLst/>
              <a:ahLst/>
              <a:cxnLst/>
              <a:rect l="l" t="t" r="r" b="b"/>
              <a:pathLst>
                <a:path w="12882879" h="11503660">
                  <a:moveTo>
                    <a:pt x="11337290" y="2283460"/>
                  </a:moveTo>
                  <a:cubicBezTo>
                    <a:pt x="10535920" y="1322070"/>
                    <a:pt x="9357360" y="730250"/>
                    <a:pt x="8139430" y="440690"/>
                  </a:cubicBezTo>
                  <a:cubicBezTo>
                    <a:pt x="6921500" y="151130"/>
                    <a:pt x="5646420" y="0"/>
                    <a:pt x="4451350" y="330200"/>
                  </a:cubicBezTo>
                  <a:lnTo>
                    <a:pt x="4452620" y="330200"/>
                  </a:lnTo>
                  <a:cubicBezTo>
                    <a:pt x="2360930" y="749300"/>
                    <a:pt x="601980" y="2358390"/>
                    <a:pt x="180340" y="4406900"/>
                  </a:cubicBezTo>
                  <a:cubicBezTo>
                    <a:pt x="0" y="5284470"/>
                    <a:pt x="33020" y="6197600"/>
                    <a:pt x="195580" y="7077710"/>
                  </a:cubicBezTo>
                  <a:cubicBezTo>
                    <a:pt x="379730" y="8077200"/>
                    <a:pt x="746760" y="9077960"/>
                    <a:pt x="1456690" y="9805670"/>
                  </a:cubicBezTo>
                  <a:cubicBezTo>
                    <a:pt x="2240280" y="10610850"/>
                    <a:pt x="3362960" y="11004550"/>
                    <a:pt x="4475480" y="11163300"/>
                  </a:cubicBezTo>
                  <a:cubicBezTo>
                    <a:pt x="6866890" y="11503660"/>
                    <a:pt x="9480550" y="10773410"/>
                    <a:pt x="11055350" y="8940800"/>
                  </a:cubicBezTo>
                  <a:cubicBezTo>
                    <a:pt x="12630149" y="7108190"/>
                    <a:pt x="12882880" y="4138930"/>
                    <a:pt x="11337290" y="2283460"/>
                  </a:cubicBezTo>
                  <a:close/>
                </a:path>
              </a:pathLst>
            </a:custGeom>
            <a:blipFill>
              <a:blip r:embed="rId8" cstate="screen">
                <a:extLst>
                  <a:ext uri="{28A0092B-C50C-407E-A947-70E740481C1C}">
                    <a14:useLocalDpi xmlns:a14="http://schemas.microsoft.com/office/drawing/2010/main"/>
                  </a:ext>
                </a:extLst>
              </a:blip>
              <a:stretch>
                <a:fillRect/>
              </a:stretch>
            </a:blip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DD8EB-A1A0-ABF7-47C1-01F933DA94FB}"/>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AF7E8245-BE17-6D69-D5A3-B5CE643724F6}"/>
              </a:ext>
            </a:extLst>
          </p:cNvPr>
          <p:cNvSpPr>
            <a:spLocks noGrp="1"/>
          </p:cNvSpPr>
          <p:nvPr>
            <p:ph sz="quarter" idx="4"/>
          </p:nvPr>
        </p:nvSpPr>
        <p:spPr>
          <a:xfrm>
            <a:off x="395288" y="1557248"/>
            <a:ext cx="17738541" cy="8532684"/>
          </a:xfrm>
        </p:spPr>
        <p:txBody>
          <a:bodyPr/>
          <a:lstStyle/>
          <a:p>
            <a:pPr marL="0" indent="0">
              <a:lnSpc>
                <a:spcPct val="108000"/>
              </a:lnSpc>
              <a:spcAft>
                <a:spcPts val="900"/>
              </a:spcAft>
              <a:buNone/>
            </a:pPr>
            <a:r>
              <a:rPr lang="de-CH" sz="4200" b="1" dirty="0">
                <a:latin typeface="Arial" panose="020B0604020202020204" pitchFamily="34" charset="0"/>
                <a:cs typeface="Arial" panose="020B0604020202020204" pitchFamily="34" charset="0"/>
              </a:rPr>
              <a:t>Strategieentwicklungsprozesse erfüllen </a:t>
            </a:r>
            <a:br>
              <a:rPr lang="de-CH" sz="4200" b="1" dirty="0">
                <a:latin typeface="Arial" panose="020B0604020202020204" pitchFamily="34" charset="0"/>
                <a:cs typeface="Arial" panose="020B0604020202020204" pitchFamily="34" charset="0"/>
              </a:rPr>
            </a:br>
            <a:r>
              <a:rPr lang="de-CH" sz="4200" b="1" dirty="0">
                <a:latin typeface="Arial" panose="020B0604020202020204" pitchFamily="34" charset="0"/>
                <a:cs typeface="Arial" panose="020B0604020202020204" pitchFamily="34" charset="0"/>
              </a:rPr>
              <a:t>wichtige Funktionen </a:t>
            </a:r>
            <a:r>
              <a:rPr lang="de-CH" sz="4200" dirty="0">
                <a:latin typeface="Arial" panose="020B0604020202020204" pitchFamily="34" charset="0"/>
                <a:cs typeface="Arial" panose="020B0604020202020204" pitchFamily="34" charset="0"/>
              </a:rPr>
              <a:t>(nicht nur) </a:t>
            </a:r>
            <a:r>
              <a:rPr lang="de-CH" sz="4200" b="1" dirty="0">
                <a:latin typeface="Arial" panose="020B0604020202020204" pitchFamily="34" charset="0"/>
                <a:cs typeface="Arial" panose="020B0604020202020204" pitchFamily="34" charset="0"/>
              </a:rPr>
              <a:t>für Verbände:</a:t>
            </a:r>
          </a:p>
          <a:p>
            <a:pPr>
              <a:lnSpc>
                <a:spcPct val="108000"/>
              </a:lnSpc>
              <a:spcAft>
                <a:spcPts val="900"/>
              </a:spcAft>
            </a:pPr>
            <a:r>
              <a:rPr lang="de-CH" sz="3600" b="1" dirty="0">
                <a:latin typeface="Arial" panose="020B0604020202020204" pitchFamily="34" charset="0"/>
                <a:cs typeface="Arial" panose="020B0604020202020204" pitchFamily="34" charset="0"/>
              </a:rPr>
              <a:t>Positionierung</a:t>
            </a:r>
            <a:r>
              <a:rPr lang="de-CH" sz="3600" dirty="0">
                <a:latin typeface="Arial" panose="020B0604020202020204" pitchFamily="34" charset="0"/>
                <a:cs typeface="Arial" panose="020B0604020202020204" pitchFamily="34" charset="0"/>
              </a:rPr>
              <a:t>: Wofür wollen wir stehen – und was </a:t>
            </a:r>
            <a:br>
              <a:rPr lang="de-CH" sz="3600" dirty="0">
                <a:latin typeface="Arial" panose="020B0604020202020204" pitchFamily="34" charset="0"/>
                <a:cs typeface="Arial" panose="020B0604020202020204" pitchFamily="34" charset="0"/>
              </a:rPr>
            </a:br>
            <a:r>
              <a:rPr lang="de-CH" sz="3600" dirty="0">
                <a:latin typeface="Arial" panose="020B0604020202020204" pitchFamily="34" charset="0"/>
                <a:cs typeface="Arial" panose="020B0604020202020204" pitchFamily="34" charset="0"/>
              </a:rPr>
              <a:t>klammern wir bewusst aus?</a:t>
            </a:r>
          </a:p>
          <a:p>
            <a:pPr>
              <a:lnSpc>
                <a:spcPct val="108000"/>
              </a:lnSpc>
              <a:spcAft>
                <a:spcPts val="900"/>
              </a:spcAft>
            </a:pPr>
            <a:r>
              <a:rPr lang="de-CH" sz="3600" b="1" dirty="0">
                <a:latin typeface="Arial" panose="020B0604020202020204" pitchFamily="34" charset="0"/>
                <a:cs typeface="Arial" panose="020B0604020202020204" pitchFamily="34" charset="0"/>
              </a:rPr>
              <a:t>Reflexion</a:t>
            </a:r>
            <a:r>
              <a:rPr lang="de-CH" sz="3600" dirty="0">
                <a:latin typeface="Arial" panose="020B0604020202020204" pitchFamily="34" charset="0"/>
                <a:cs typeface="Arial" panose="020B0604020202020204" pitchFamily="34" charset="0"/>
              </a:rPr>
              <a:t>: Sind wir noch auf dem richtigen Weg – oder gäbe es einen besseren?</a:t>
            </a:r>
          </a:p>
          <a:p>
            <a:pPr>
              <a:lnSpc>
                <a:spcPct val="108000"/>
              </a:lnSpc>
              <a:spcAft>
                <a:spcPts val="900"/>
              </a:spcAft>
            </a:pPr>
            <a:r>
              <a:rPr lang="de-CH" sz="3600" b="1" dirty="0">
                <a:latin typeface="Arial" panose="020B0604020202020204" pitchFamily="34" charset="0"/>
                <a:cs typeface="Arial" panose="020B0604020202020204" pitchFamily="34" charset="0"/>
              </a:rPr>
              <a:t>Koordination</a:t>
            </a:r>
            <a:r>
              <a:rPr lang="de-CH" sz="3600" dirty="0">
                <a:latin typeface="Arial" panose="020B0604020202020204" pitchFamily="34" charset="0"/>
                <a:cs typeface="Arial" panose="020B0604020202020204" pitchFamily="34" charset="0"/>
              </a:rPr>
              <a:t>: Aktivitäten in Zentrale und Dezentralen abstimmen und Ressourcen gezielt und effizient einsetzen!</a:t>
            </a:r>
          </a:p>
          <a:p>
            <a:pPr>
              <a:lnSpc>
                <a:spcPct val="108000"/>
              </a:lnSpc>
              <a:spcAft>
                <a:spcPts val="900"/>
              </a:spcAft>
            </a:pPr>
            <a:r>
              <a:rPr lang="de-CH" sz="3600" b="1" dirty="0">
                <a:latin typeface="Arial" panose="020B0604020202020204" pitchFamily="34" charset="0"/>
                <a:cs typeface="Arial" panose="020B0604020202020204" pitchFamily="34" charset="0"/>
              </a:rPr>
              <a:t>Integration</a:t>
            </a:r>
            <a:r>
              <a:rPr lang="de-CH" sz="3600" dirty="0">
                <a:latin typeface="Arial" panose="020B0604020202020204" pitchFamily="34" charset="0"/>
                <a:cs typeface="Arial" panose="020B0604020202020204" pitchFamily="34" charset="0"/>
              </a:rPr>
              <a:t>: Sicherstellen, das alle am selben Strick ziehen, und immer wieder Grundlagen für ein nachhaltiges </a:t>
            </a:r>
            <a:r>
              <a:rPr lang="de-CH" sz="3600" dirty="0" err="1">
                <a:latin typeface="Arial" panose="020B0604020202020204" pitchFamily="34" charset="0"/>
                <a:cs typeface="Arial" panose="020B0604020202020204" pitchFamily="34" charset="0"/>
              </a:rPr>
              <a:t>Commitment</a:t>
            </a:r>
            <a:r>
              <a:rPr lang="de-CH" sz="3600" dirty="0">
                <a:latin typeface="Arial" panose="020B0604020202020204" pitchFamily="34" charset="0"/>
                <a:cs typeface="Arial" panose="020B0604020202020204" pitchFamily="34" charset="0"/>
              </a:rPr>
              <a:t> der Mitglieder schaffen!</a:t>
            </a:r>
          </a:p>
          <a:p>
            <a:pPr>
              <a:lnSpc>
                <a:spcPct val="108000"/>
              </a:lnSpc>
              <a:spcAft>
                <a:spcPts val="900"/>
              </a:spcAft>
            </a:pPr>
            <a:r>
              <a:rPr lang="de-CH" sz="3600" b="1" dirty="0">
                <a:latin typeface="Arial" panose="020B0604020202020204" pitchFamily="34" charset="0"/>
                <a:cs typeface="Arial" panose="020B0604020202020204" pitchFamily="34" charset="0"/>
              </a:rPr>
              <a:t>Mobilisierung</a:t>
            </a:r>
            <a:r>
              <a:rPr lang="de-CH" sz="3600" dirty="0">
                <a:latin typeface="Arial" panose="020B0604020202020204" pitchFamily="34" charset="0"/>
                <a:cs typeface="Arial" panose="020B0604020202020204" pitchFamily="34" charset="0"/>
              </a:rPr>
              <a:t>: Brachliegende Potenziale nutzen und Mitglieder zu aktiven Beiträgen motivieren!</a:t>
            </a:r>
          </a:p>
        </p:txBody>
      </p:sp>
      <p:sp>
        <p:nvSpPr>
          <p:cNvPr id="3" name="Textplatzhalter 2">
            <a:extLst>
              <a:ext uri="{FF2B5EF4-FFF2-40B4-BE49-F238E27FC236}">
                <a16:creationId xmlns:a16="http://schemas.microsoft.com/office/drawing/2014/main" id="{38773818-715D-5CF9-238E-616C40F06959}"/>
              </a:ext>
            </a:extLst>
          </p:cNvPr>
          <p:cNvSpPr>
            <a:spLocks noGrp="1"/>
          </p:cNvSpPr>
          <p:nvPr>
            <p:ph type="body" sz="quarter" idx="18"/>
          </p:nvPr>
        </p:nvSpPr>
        <p:spPr>
          <a:xfrm>
            <a:off x="8134351" y="0"/>
            <a:ext cx="9758363" cy="1124262"/>
          </a:xfrm>
        </p:spPr>
        <p:txBody>
          <a:bodyPr/>
          <a:lstStyle/>
          <a:p>
            <a:r>
              <a:rPr lang="de-CH" dirty="0"/>
              <a:t>Die Bedeutung der Strategieentwicklung</a:t>
            </a:r>
            <a:endParaRPr lang="fr-CH" dirty="0"/>
          </a:p>
        </p:txBody>
      </p:sp>
      <p:grpSp>
        <p:nvGrpSpPr>
          <p:cNvPr id="7" name="Gruppieren 6">
            <a:extLst>
              <a:ext uri="{FF2B5EF4-FFF2-40B4-BE49-F238E27FC236}">
                <a16:creationId xmlns:a16="http://schemas.microsoft.com/office/drawing/2014/main" id="{F132A512-2A77-0183-9D2D-CAA8FE04D7B3}"/>
              </a:ext>
            </a:extLst>
          </p:cNvPr>
          <p:cNvGrpSpPr/>
          <p:nvPr/>
        </p:nvGrpSpPr>
        <p:grpSpPr>
          <a:xfrm>
            <a:off x="12848897" y="1272559"/>
            <a:ext cx="5043816" cy="3345032"/>
            <a:chOff x="8565931" y="848372"/>
            <a:chExt cx="3362544" cy="2230021"/>
          </a:xfrm>
        </p:grpSpPr>
        <p:pic>
          <p:nvPicPr>
            <p:cNvPr id="5" name="Grafik 4" descr="Ein Bild, das draußen, Person, Sport, Gras enthält.&#10;&#10;Automatisch generierte Beschreibung">
              <a:extLst>
                <a:ext uri="{FF2B5EF4-FFF2-40B4-BE49-F238E27FC236}">
                  <a16:creationId xmlns:a16="http://schemas.microsoft.com/office/drawing/2014/main" id="{C3F21613-B4D4-8117-7636-B2558F937B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65931" y="851734"/>
              <a:ext cx="3362544" cy="2226659"/>
            </a:xfrm>
            <a:prstGeom prst="rect">
              <a:avLst/>
            </a:prstGeom>
          </p:spPr>
        </p:pic>
        <p:sp>
          <p:nvSpPr>
            <p:cNvPr id="6" name="Textfeld 5">
              <a:extLst>
                <a:ext uri="{FF2B5EF4-FFF2-40B4-BE49-F238E27FC236}">
                  <a16:creationId xmlns:a16="http://schemas.microsoft.com/office/drawing/2014/main" id="{05A8133B-F2B4-6735-114E-C200F62EDECF}"/>
                </a:ext>
              </a:extLst>
            </p:cNvPr>
            <p:cNvSpPr txBox="1"/>
            <p:nvPr/>
          </p:nvSpPr>
          <p:spPr>
            <a:xfrm>
              <a:off x="8565931" y="848372"/>
              <a:ext cx="3055495" cy="338554"/>
            </a:xfrm>
            <a:prstGeom prst="rect">
              <a:avLst/>
            </a:prstGeom>
            <a:noFill/>
          </p:spPr>
          <p:txBody>
            <a:bodyPr wrap="none" rtlCol="0">
              <a:spAutoFit/>
            </a:bodyPr>
            <a:lstStyle/>
            <a:p>
              <a:r>
                <a:rPr lang="de-CH" sz="2700" b="1" dirty="0">
                  <a:solidFill>
                    <a:schemeClr val="bg1"/>
                  </a:solidFill>
                  <a:latin typeface="Arial" panose="020B0604020202020204" pitchFamily="34" charset="0"/>
                  <a:cs typeface="Arial" panose="020B0604020202020204" pitchFamily="34" charset="0"/>
                </a:rPr>
                <a:t>Schweizer Tauziehverband</a:t>
              </a:r>
              <a:endParaRPr lang="fr-CH" sz="27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7829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up)">
                                      <p:cBhvr>
                                        <p:cTn id="7" dur="500"/>
                                        <p:tgtEl>
                                          <p:spTgt spid="2">
                                            <p:txEl>
                                              <p:pRg st="3" end="3"/>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wipe(up)">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wipe(up)">
                                      <p:cBhvr>
                                        <p:cTn id="1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0C47FEF-0821-7210-E2A9-674D20B46DD2}"/>
              </a:ext>
            </a:extLst>
          </p:cNvPr>
          <p:cNvSpPr>
            <a:spLocks noGrp="1"/>
          </p:cNvSpPr>
          <p:nvPr>
            <p:ph sz="quarter" idx="4"/>
          </p:nvPr>
        </p:nvSpPr>
        <p:spPr>
          <a:xfrm>
            <a:off x="395288" y="1383826"/>
            <a:ext cx="17738541" cy="949472"/>
          </a:xfrm>
        </p:spPr>
        <p:txBody>
          <a:bodyPr/>
          <a:lstStyle/>
          <a:p>
            <a:pPr marL="0" indent="0">
              <a:lnSpc>
                <a:spcPct val="108000"/>
              </a:lnSpc>
              <a:spcAft>
                <a:spcPts val="900"/>
              </a:spcAft>
              <a:buNone/>
            </a:pPr>
            <a:r>
              <a:rPr lang="de-CH" sz="4200" b="1" dirty="0">
                <a:latin typeface="Arial" panose="020B0604020202020204" pitchFamily="34" charset="0"/>
                <a:cs typeface="Arial" panose="020B0604020202020204" pitchFamily="34" charset="0"/>
              </a:rPr>
              <a:t>Wie sieht ein vernünftiger Strategieprozess aus?</a:t>
            </a:r>
          </a:p>
        </p:txBody>
      </p:sp>
      <p:sp>
        <p:nvSpPr>
          <p:cNvPr id="3" name="Textplatzhalter 2">
            <a:extLst>
              <a:ext uri="{FF2B5EF4-FFF2-40B4-BE49-F238E27FC236}">
                <a16:creationId xmlns:a16="http://schemas.microsoft.com/office/drawing/2014/main" id="{1D3B850D-4FBC-3B35-1704-6534CF494E88}"/>
              </a:ext>
            </a:extLst>
          </p:cNvPr>
          <p:cNvSpPr>
            <a:spLocks noGrp="1"/>
          </p:cNvSpPr>
          <p:nvPr>
            <p:ph type="body" sz="quarter" idx="18"/>
          </p:nvPr>
        </p:nvSpPr>
        <p:spPr>
          <a:xfrm>
            <a:off x="8134351" y="0"/>
            <a:ext cx="9758363" cy="1124262"/>
          </a:xfrm>
        </p:spPr>
        <p:txBody>
          <a:bodyPr/>
          <a:lstStyle/>
          <a:p>
            <a:r>
              <a:rPr lang="de-CH" dirty="0"/>
              <a:t>Die Bedeutung der Strategieentwicklung</a:t>
            </a:r>
            <a:endParaRPr lang="fr-CH" dirty="0"/>
          </a:p>
        </p:txBody>
      </p:sp>
      <p:pic>
        <p:nvPicPr>
          <p:cNvPr id="5" name="Grafik 4">
            <a:extLst>
              <a:ext uri="{FF2B5EF4-FFF2-40B4-BE49-F238E27FC236}">
                <a16:creationId xmlns:a16="http://schemas.microsoft.com/office/drawing/2014/main" id="{24119A48-94FC-7138-49D0-A607F4414C8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593424" y="2270237"/>
            <a:ext cx="13605641" cy="3294560"/>
          </a:xfrm>
          <a:prstGeom prst="rect">
            <a:avLst/>
          </a:prstGeom>
        </p:spPr>
      </p:pic>
      <p:pic>
        <p:nvPicPr>
          <p:cNvPr id="7" name="Grafik 6">
            <a:extLst>
              <a:ext uri="{FF2B5EF4-FFF2-40B4-BE49-F238E27FC236}">
                <a16:creationId xmlns:a16="http://schemas.microsoft.com/office/drawing/2014/main" id="{A3466BBE-C268-9501-F35A-A9A3A93C37C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56327" y="5507243"/>
            <a:ext cx="13889421" cy="4716698"/>
          </a:xfrm>
          <a:prstGeom prst="rect">
            <a:avLst/>
          </a:prstGeom>
        </p:spPr>
      </p:pic>
      <p:sp>
        <p:nvSpPr>
          <p:cNvPr id="8" name="Pfeil: nach rechts gekrümmt 7">
            <a:extLst>
              <a:ext uri="{FF2B5EF4-FFF2-40B4-BE49-F238E27FC236}">
                <a16:creationId xmlns:a16="http://schemas.microsoft.com/office/drawing/2014/main" id="{E7FF894E-CB49-6934-BDC4-62DA08DA82BE}"/>
              </a:ext>
            </a:extLst>
          </p:cNvPr>
          <p:cNvSpPr/>
          <p:nvPr/>
        </p:nvSpPr>
        <p:spPr>
          <a:xfrm>
            <a:off x="819802" y="3207488"/>
            <a:ext cx="1907633" cy="3477093"/>
          </a:xfrm>
          <a:prstGeom prst="curvedRightArrow">
            <a:avLst>
              <a:gd name="adj1" fmla="val 25000"/>
              <a:gd name="adj2" fmla="val 50000"/>
              <a:gd name="adj3" fmla="val 5144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sz="2700" dirty="0">
              <a:solidFill>
                <a:schemeClr val="tx1"/>
              </a:solidFill>
            </a:endParaRPr>
          </a:p>
        </p:txBody>
      </p:sp>
    </p:spTree>
    <p:extLst>
      <p:ext uri="{BB962C8B-B14F-4D97-AF65-F5344CB8AC3E}">
        <p14:creationId xmlns:p14="http://schemas.microsoft.com/office/powerpoint/2010/main" val="181987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3033</Words>
  <Application>Microsoft Office PowerPoint</Application>
  <PresentationFormat>Benutzerdefiniert</PresentationFormat>
  <Paragraphs>732</Paragraphs>
  <Slides>72</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72</vt:i4>
      </vt:variant>
    </vt:vector>
  </HeadingPairs>
  <TitlesOfParts>
    <vt:vector size="82" baseType="lpstr">
      <vt:lpstr>Solanel Medium</vt:lpstr>
      <vt:lpstr>Helvetica</vt:lpstr>
      <vt:lpstr>Arimo</vt:lpstr>
      <vt:lpstr>Angelica</vt:lpstr>
      <vt:lpstr>Arial</vt:lpstr>
      <vt:lpstr>Solanel Light</vt:lpstr>
      <vt:lpstr>Calibri</vt:lpstr>
      <vt:lpstr>Symbol</vt:lpstr>
      <vt:lpstr>Arimo Bold</vt:lpstr>
      <vt:lpstr>Office Theme</vt:lpstr>
      <vt:lpstr>PowerPoint-Präsentation</vt:lpstr>
      <vt:lpstr>PowerPoint-Präsentation</vt:lpstr>
      <vt:lpstr>PowerPoint-Präsentation</vt:lpstr>
      <vt:lpstr>PowerPoint-Präsentation</vt:lpstr>
      <vt:lpstr>Herausforderungen der Strategischen Verbandsentwicklung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Besten Dank für Ihr Interesse an unserer Forschungs- und Weiterbildungsarbeit!  Prof. Dr. Markus Gmür Verbandsmanagement Institut (VMI) Universität Fribourg/Freiburg  www.vmi.ch https://www.vmi.ch/de/npo-wissen/npo-themen/  mit vielen frei zugänglichen Downloads!   Oder folgen Sie uns: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Präsidentenkonfernez</dc:title>
  <dc:creator>Marisa Schilliger</dc:creator>
  <cp:lastModifiedBy>Rebecca Hügin</cp:lastModifiedBy>
  <cp:revision>20</cp:revision>
  <dcterms:created xsi:type="dcterms:W3CDTF">2006-08-16T00:00:00Z</dcterms:created>
  <dcterms:modified xsi:type="dcterms:W3CDTF">2025-01-22T14:43:58Z</dcterms:modified>
  <dc:identifier>DAGZossoc3s</dc:identifier>
</cp:coreProperties>
</file>